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48" r:id="rId2"/>
  </p:sldMasterIdLst>
  <p:notesMasterIdLst>
    <p:notesMasterId r:id="rId14"/>
  </p:notesMasterIdLst>
  <p:handoutMasterIdLst>
    <p:handoutMasterId r:id="rId15"/>
  </p:handoutMasterIdLst>
  <p:sldIdLst>
    <p:sldId id="258" r:id="rId3"/>
    <p:sldId id="279" r:id="rId4"/>
    <p:sldId id="281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283" r:id="rId13"/>
  </p:sldIdLst>
  <p:sldSz cx="9144000" cy="6858000" type="screen4x3"/>
  <p:notesSz cx="6784975" cy="9929813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6" autoAdjust="0"/>
    <p:restoredTop sz="94700" autoAdjust="0"/>
  </p:normalViewPr>
  <p:slideViewPr>
    <p:cSldViewPr>
      <p:cViewPr varScale="1">
        <p:scale>
          <a:sx n="106" d="100"/>
          <a:sy n="106" d="100"/>
        </p:scale>
        <p:origin x="172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3249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85E4DB-506C-4788-BB35-7EAAC7B049DC}" type="datetimeFigureOut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3249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1E5E752-D80E-449A-9C2F-19A1B2CBD35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15628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3249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BCB082-98EF-4825-BBC3-D2D2FFCD9F1E}" type="datetimeFigureOut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8498" y="4716661"/>
            <a:ext cx="542798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3249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369339-63BF-44E6-B39D-9E37BC9783E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67693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nadpis 2"/>
          <p:cNvSpPr>
            <a:spLocks noGrp="1"/>
          </p:cNvSpPr>
          <p:nvPr>
            <p:ph type="subTitle" idx="1"/>
          </p:nvPr>
        </p:nvSpPr>
        <p:spPr>
          <a:xfrm>
            <a:off x="691480" y="2160439"/>
            <a:ext cx="7768952" cy="21326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500" baseline="0">
                <a:solidFill>
                  <a:srgbClr val="219BD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Klepnutím lze upravit styl předlohy podnadpisů.</a:t>
            </a:r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F245E"/>
                </a:solidFill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44E23-BF9E-44DB-97D3-AB14C14F578A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7A306-F519-449D-B159-1A08EA5B005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ávěr - 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2"/>
          <p:cNvSpPr>
            <a:spLocks noGrp="1"/>
          </p:cNvSpPr>
          <p:nvPr>
            <p:ph type="subTitle" idx="1"/>
          </p:nvPr>
        </p:nvSpPr>
        <p:spPr>
          <a:xfrm>
            <a:off x="611560" y="3861048"/>
            <a:ext cx="7768952" cy="1008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rgbClr val="219BD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cs-CZ" dirty="0"/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611560" y="2492896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F245E"/>
                </a:solidFill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95D1C-112D-4C04-8D98-ACFC6203D829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18494-3A02-4A1C-A8E3-E9A29D63157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630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251520" y="269776"/>
            <a:ext cx="7200800" cy="11430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8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F245E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EC933-9907-4DFB-BE6F-643CA16A79A1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20F38-8887-4CE9-A2F1-8ECF0972F46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038600" cy="446449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72817"/>
            <a:ext cx="4038600" cy="446449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251520" y="269776"/>
            <a:ext cx="7200800" cy="11430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8712F-20BC-4DA9-93BA-AC190FAE6F64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C48BD-E4BE-4A23-BA20-3AA03B93046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6228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502048"/>
            <a:ext cx="4040188" cy="373526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86228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02048"/>
            <a:ext cx="4041775" cy="373526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251520" y="269776"/>
            <a:ext cx="7200800" cy="11430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C0093-780C-4D9F-8B43-8B98CFAE8915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6002B-8A5C-4009-88CD-D51179BE25B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251520" y="269776"/>
            <a:ext cx="7200800" cy="11430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AA50A-3374-4B55-B7E9-E58F7D823024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90CD2-ACCC-4C7C-AFA8-49E8C055A6C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29158-8545-4E31-85D4-7B70D940B2F7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2EE9B-6B67-4317-B3A4-CF2E58C48AA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250825" y="269875"/>
            <a:ext cx="72009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cs-CZ">
                <a:latin typeface="+mj-lt"/>
                <a:ea typeface="+mj-ea"/>
                <a:cs typeface="+mj-cs"/>
              </a:rPr>
              <a:t>Klepnutím lze upravit styl předlohy nadpisů.</a:t>
            </a:r>
            <a:endParaRPr lang="cs-CZ" dirty="0">
              <a:latin typeface="+mj-lt"/>
              <a:ea typeface="+mj-ea"/>
              <a:cs typeface="+mj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608335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1608335"/>
            <a:ext cx="5111750" cy="462897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2770385"/>
            <a:ext cx="3008313" cy="34669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69469-CAEA-4D50-81C2-C41D84D3BE6D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7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32C45-CE9F-40FE-AE45-547D68AC4B6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250825" y="269875"/>
            <a:ext cx="72009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cs-CZ">
                <a:latin typeface="+mj-lt"/>
                <a:ea typeface="+mj-ea"/>
                <a:cs typeface="+mj-cs"/>
              </a:rPr>
              <a:t>Klepnutím lze upravit styl předlohy nadpisů.</a:t>
            </a:r>
            <a:endParaRPr lang="cs-CZ" dirty="0">
              <a:latin typeface="+mj-lt"/>
              <a:ea typeface="+mj-ea"/>
              <a:cs typeface="+mj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1772816"/>
            <a:ext cx="5486400" cy="30243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236E3-FEA6-48D1-A7CD-EAAB92079C46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7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6057B-8BD5-4213-8B3A-0BDB80888A0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- 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2"/>
          <p:cNvSpPr>
            <a:spLocks noGrp="1"/>
          </p:cNvSpPr>
          <p:nvPr>
            <p:ph type="subTitle" idx="1"/>
          </p:nvPr>
        </p:nvSpPr>
        <p:spPr>
          <a:xfrm>
            <a:off x="611560" y="3861048"/>
            <a:ext cx="7768952" cy="1008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rgbClr val="219BD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cs-CZ" dirty="0"/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611560" y="2492896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F245E"/>
                </a:solidFill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95D1C-112D-4C04-8D98-ACFC6203D829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18494-3A02-4A1C-A8E3-E9A29D63157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ázek 8" descr="masterslide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89723B-A95B-4E7F-A617-6F3495E9D678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69BE10-31FB-4645-920F-16314A38D92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9" r:id="rId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ázek 7" descr="vnitrni-slide.jp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ECD9A5-C88C-49A0-9E89-CA7539EF0BF1}" type="datetime1">
              <a:rPr lang="cs-CZ"/>
              <a:pPr>
                <a:defRPr/>
              </a:pPr>
              <a:t>02.09.2025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cs-CZ"/>
              <a:t>Zápatí pro jméno autora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F2E775-47A4-48A1-B068-D1AD1CBDBCE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7" r:id="rId6"/>
    <p:sldLayoutId id="2147483738" r:id="rId7"/>
    <p:sldLayoutId id="2147483736" r:id="rId8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s-cz.facebook.com/normy.unmz" TargetMode="External"/><Relationship Id="rId2" Type="http://schemas.openxmlformats.org/officeDocument/2006/relationships/hyperlink" Target="mailto:kratochvil@unmz.cz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unmz.cz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s-cz.facebook.com/normy.unmz" TargetMode="External"/><Relationship Id="rId2" Type="http://schemas.openxmlformats.org/officeDocument/2006/relationships/hyperlink" Target="mailto:kratochv&#237;l@unmz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nmz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dnadpis 5"/>
          <p:cNvSpPr>
            <a:spLocks noGrp="1"/>
          </p:cNvSpPr>
          <p:nvPr>
            <p:ph type="subTitle" idx="1"/>
          </p:nvPr>
        </p:nvSpPr>
        <p:spPr>
          <a:xfrm>
            <a:off x="683568" y="1556792"/>
            <a:ext cx="7767638" cy="364467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Ing. Jiří Kratochvíl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ředitel Odboru technické normalizace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>
                <a:solidFill>
                  <a:srgbClr val="0F245E"/>
                </a:solidFill>
                <a:hlinkClick r:id="rId2"/>
              </a:rPr>
              <a:t>kratochvil@</a:t>
            </a:r>
            <a:r>
              <a:rPr lang="cs-CZ" dirty="0" err="1">
                <a:solidFill>
                  <a:srgbClr val="0F245E"/>
                </a:solidFill>
                <a:hlinkClick r:id="rId2"/>
              </a:rPr>
              <a:t>unmz.cz</a:t>
            </a:r>
            <a:endParaRPr lang="cs-CZ" dirty="0">
              <a:solidFill>
                <a:srgbClr val="0F245E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cs-CZ" dirty="0">
                <a:solidFill>
                  <a:srgbClr val="0F245E"/>
                </a:solidFill>
                <a:hlinkClick r:id="rId3"/>
              </a:rPr>
              <a:t>http://cs-cz.facebook.com/normy.unmz</a:t>
            </a:r>
            <a:endParaRPr lang="cs-CZ" dirty="0">
              <a:solidFill>
                <a:srgbClr val="0F245E"/>
              </a:solidFill>
              <a:hlinkClick r:id="rId4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cs-CZ" dirty="0">
                <a:solidFill>
                  <a:srgbClr val="0F245E"/>
                </a:solidFill>
                <a:hlinkClick r:id="rId4"/>
              </a:rPr>
              <a:t>www.</a:t>
            </a:r>
            <a:r>
              <a:rPr lang="cs-CZ" dirty="0" err="1">
                <a:solidFill>
                  <a:srgbClr val="0F245E"/>
                </a:solidFill>
                <a:hlinkClick r:id="rId4"/>
              </a:rPr>
              <a:t>unmz.cz</a:t>
            </a:r>
            <a:endParaRPr lang="cs-CZ" dirty="0">
              <a:solidFill>
                <a:srgbClr val="0F245E"/>
              </a:solidFill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684212" y="765175"/>
            <a:ext cx="8459787" cy="13620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/>
              <a:t>STRATEGICKÁ VIZE pro EN</a:t>
            </a:r>
            <a:br>
              <a:rPr lang="cs-CZ" dirty="0"/>
            </a:br>
            <a:r>
              <a:rPr lang="cs-CZ" dirty="0"/>
              <a:t>      - opatření na národní ÚROVNI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dnadpis 1"/>
          <p:cNvSpPr>
            <a:spLocks noGrp="1"/>
          </p:cNvSpPr>
          <p:nvPr>
            <p:ph type="subTitle" idx="1"/>
          </p:nvPr>
        </p:nvSpPr>
        <p:spPr>
          <a:xfrm>
            <a:off x="755576" y="2420888"/>
            <a:ext cx="7768952" cy="2132657"/>
          </a:xfrm>
        </p:spPr>
        <p:txBody>
          <a:bodyPr>
            <a:noAutofit/>
          </a:bodyPr>
          <a:lstStyle/>
          <a:p>
            <a:pPr indent="-457200" eaLnBrk="1" hangingPunct="1">
              <a:defRPr/>
            </a:pPr>
            <a:r>
              <a:rPr lang="cs-CZ" dirty="0"/>
              <a:t>Sdělení EK </a:t>
            </a:r>
            <a:r>
              <a:rPr lang="cs-CZ" b="1" dirty="0"/>
              <a:t>„Strategická vize pro evropské normy – další pokroky v posílení a urychlení udržitelného růstu evropského hospodářství do roku 2020“ </a:t>
            </a:r>
            <a:r>
              <a:rPr lang="cs-CZ" dirty="0"/>
              <a:t>obsahuje doporučení a opatření pro ENO a NNO</a:t>
            </a:r>
          </a:p>
          <a:p>
            <a:pPr indent="-457200" eaLnBrk="1" hangingPunct="1">
              <a:defRPr/>
            </a:pPr>
            <a:endParaRPr lang="cs-CZ" dirty="0"/>
          </a:p>
          <a:p>
            <a:pPr indent="-457200" eaLnBrk="1" hangingPunct="1">
              <a:defRPr/>
            </a:pPr>
            <a:r>
              <a:rPr lang="cs-CZ" dirty="0"/>
              <a:t>Celkem 29 opatření</a:t>
            </a:r>
          </a:p>
          <a:p>
            <a:pPr indent="-457200" eaLnBrk="1" hangingPunct="1">
              <a:defRPr/>
            </a:pPr>
            <a:r>
              <a:rPr lang="cs-CZ" dirty="0"/>
              <a:t>9 opatření má přímý vliv na činnost NNO</a:t>
            </a:r>
          </a:p>
        </p:txBody>
      </p:sp>
      <p:sp>
        <p:nvSpPr>
          <p:cNvPr id="11" name="Nadpis 2"/>
          <p:cNvSpPr>
            <a:spLocks noGrp="1"/>
          </p:cNvSpPr>
          <p:nvPr>
            <p:ph type="title"/>
          </p:nvPr>
        </p:nvSpPr>
        <p:spPr>
          <a:xfrm>
            <a:off x="755576" y="1628800"/>
            <a:ext cx="7772400" cy="1362075"/>
          </a:xfrm>
        </p:spPr>
        <p:txBody>
          <a:bodyPr/>
          <a:lstStyle/>
          <a:p>
            <a:r>
              <a:rPr lang="cs-CZ" dirty="0" err="1"/>
              <a:t>STRAtegická</a:t>
            </a:r>
            <a:r>
              <a:rPr lang="cs-CZ" dirty="0"/>
              <a:t> vize </a:t>
            </a:r>
            <a:endParaRPr lang="cs-CZ" sz="2500" dirty="0">
              <a:solidFill>
                <a:srgbClr val="219BD3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489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1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7768952" cy="2132657"/>
          </a:xfrm>
        </p:spPr>
        <p:txBody>
          <a:bodyPr>
            <a:normAutofit fontScale="92500"/>
          </a:bodyPr>
          <a:lstStyle/>
          <a:p>
            <a:r>
              <a:rPr lang="cs-CZ" dirty="0"/>
              <a:t>Očekává se, že ENO, členské státy a další normalizační orgány zlepší </a:t>
            </a:r>
            <a:r>
              <a:rPr lang="cs-CZ" b="1" dirty="0"/>
              <a:t>povědomí a vzdělávání</a:t>
            </a:r>
            <a:r>
              <a:rPr lang="cs-CZ" dirty="0"/>
              <a:t> v oblasti normalizace a potenciální vazby s výzkumnými projekty. Informovanost veřejnosti o normalizaci by měla být zlepšena prostřednictvím odborné přípravy, osvětových činností a cílených seminářů.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683568" y="1628801"/>
            <a:ext cx="8712968" cy="720080"/>
          </a:xfrm>
        </p:spPr>
        <p:txBody>
          <a:bodyPr/>
          <a:lstStyle/>
          <a:p>
            <a:r>
              <a:rPr lang="cs-CZ" dirty="0"/>
              <a:t>Opatření č. 5</a:t>
            </a:r>
          </a:p>
        </p:txBody>
      </p:sp>
    </p:spTree>
    <p:extLst>
      <p:ext uri="{BB962C8B-B14F-4D97-AF65-F5344CB8AC3E}">
        <p14:creationId xmlns:p14="http://schemas.microsoft.com/office/powerpoint/2010/main" val="1660949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1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7768952" cy="2132657"/>
          </a:xfrm>
        </p:spPr>
        <p:txBody>
          <a:bodyPr>
            <a:normAutofit/>
          </a:bodyPr>
          <a:lstStyle/>
          <a:p>
            <a:r>
              <a:rPr lang="cs-CZ" dirty="0"/>
              <a:t>Členské státy by měly zajistit, aby se do normalizace na vnitrostátní úrovni efektivně zapojily zúčastněné strany, </a:t>
            </a:r>
            <a:r>
              <a:rPr lang="cs-CZ" b="1" dirty="0"/>
              <a:t>nevládní ekologické organizace a zástupci osob se zdravotním postižením a starších osob</a:t>
            </a:r>
            <a:r>
              <a:rPr lang="cs-CZ" dirty="0"/>
              <a:t>.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683568" y="1628801"/>
            <a:ext cx="8712968" cy="720080"/>
          </a:xfrm>
        </p:spPr>
        <p:txBody>
          <a:bodyPr/>
          <a:lstStyle/>
          <a:p>
            <a:r>
              <a:rPr lang="cs-CZ" dirty="0"/>
              <a:t>Opatření č. 8</a:t>
            </a:r>
          </a:p>
        </p:txBody>
      </p:sp>
    </p:spTree>
    <p:extLst>
      <p:ext uri="{BB962C8B-B14F-4D97-AF65-F5344CB8AC3E}">
        <p14:creationId xmlns:p14="http://schemas.microsoft.com/office/powerpoint/2010/main" val="1660949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1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7768952" cy="2132657"/>
          </a:xfrm>
        </p:spPr>
        <p:txBody>
          <a:bodyPr>
            <a:normAutofit/>
          </a:bodyPr>
          <a:lstStyle/>
          <a:p>
            <a:r>
              <a:rPr lang="cs-CZ" dirty="0"/>
              <a:t>Orgány ENO a národní normalizační orgány by měly zajistit, aby normy plně zohledňovaly </a:t>
            </a:r>
            <a:r>
              <a:rPr lang="cs-CZ" b="1" dirty="0"/>
              <a:t>faktory významné pro</a:t>
            </a:r>
            <a:r>
              <a:rPr lang="cs-CZ" dirty="0"/>
              <a:t> </a:t>
            </a:r>
            <a:r>
              <a:rPr lang="cs-CZ" b="1" dirty="0"/>
              <a:t>spotřebitele, životní prostředí a přístupnost</a:t>
            </a:r>
            <a:r>
              <a:rPr lang="cs-CZ" dirty="0"/>
              <a:t>, a aby byly přiměřeně zapojeny reprezentativní zúčastněné strany.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683568" y="1628801"/>
            <a:ext cx="8712968" cy="720080"/>
          </a:xfrm>
        </p:spPr>
        <p:txBody>
          <a:bodyPr/>
          <a:lstStyle/>
          <a:p>
            <a:r>
              <a:rPr lang="cs-CZ" dirty="0"/>
              <a:t>Opatření č. 9</a:t>
            </a:r>
          </a:p>
        </p:txBody>
      </p:sp>
    </p:spTree>
    <p:extLst>
      <p:ext uri="{BB962C8B-B14F-4D97-AF65-F5344CB8AC3E}">
        <p14:creationId xmlns:p14="http://schemas.microsoft.com/office/powerpoint/2010/main" val="166094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1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7768952" cy="2132657"/>
          </a:xfrm>
        </p:spPr>
        <p:txBody>
          <a:bodyPr>
            <a:noAutofit/>
          </a:bodyPr>
          <a:lstStyle/>
          <a:p>
            <a:r>
              <a:rPr lang="cs-CZ" dirty="0"/>
              <a:t>Komise požádá orgány ENO a národní normalizační orgány, aby zavedly dobrovolné schéma, které bude prokazovat, že národní normalizační orgány </a:t>
            </a:r>
            <a:r>
              <a:rPr lang="cs-CZ" b="1" dirty="0"/>
              <a:t>dodržují kritéria členství </a:t>
            </a:r>
            <a:r>
              <a:rPr lang="cs-CZ" dirty="0"/>
              <a:t>založená na zásadách WTO o technických překážkách obchodu a že ENO toto dodržování pravidelně monitorují. </a:t>
            </a:r>
          </a:p>
          <a:p>
            <a:endParaRPr lang="cs-CZ" dirty="0"/>
          </a:p>
          <a:p>
            <a:r>
              <a:rPr lang="cs-CZ" dirty="0"/>
              <a:t>Komise bude kromě toho požadovat, aby ENO a národní normalizační orgány vyvinuly systém </a:t>
            </a:r>
            <a:r>
              <a:rPr lang="cs-CZ" b="1" dirty="0"/>
              <a:t>vzájemného hodnocení</a:t>
            </a:r>
            <a:r>
              <a:rPr lang="cs-CZ" dirty="0"/>
              <a:t> s cílem aktivně monitorovat mimo jiné širokou účast na normalizačním procesu.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683568" y="1628801"/>
            <a:ext cx="8712968" cy="720080"/>
          </a:xfrm>
        </p:spPr>
        <p:txBody>
          <a:bodyPr/>
          <a:lstStyle/>
          <a:p>
            <a:r>
              <a:rPr lang="cs-CZ" dirty="0"/>
              <a:t>Opatření Č. </a:t>
            </a:r>
            <a:r>
              <a:rPr lang="cs-CZ" cap="none" dirty="0"/>
              <a:t>11</a:t>
            </a:r>
            <a:r>
              <a:rPr lang="cs-CZ" dirty="0"/>
              <a:t>  </a:t>
            </a:r>
            <a:r>
              <a:rPr lang="cs-CZ" cap="none" dirty="0"/>
              <a:t>a 12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094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1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7768952" cy="2132657"/>
          </a:xfrm>
        </p:spPr>
        <p:txBody>
          <a:bodyPr>
            <a:noAutofit/>
          </a:bodyPr>
          <a:lstStyle/>
          <a:p>
            <a:r>
              <a:rPr lang="cs-CZ" dirty="0"/>
              <a:t>Členské státy by měly podporovat účast </a:t>
            </a:r>
            <a:r>
              <a:rPr lang="cs-CZ" b="1" dirty="0"/>
              <a:t>národních organizací zastupujících malé a střední podniky a národních zúčastněných společenských subjektů</a:t>
            </a:r>
            <a:r>
              <a:rPr lang="cs-CZ" dirty="0"/>
              <a:t>, včetně případné finanční podpory.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683568" y="1628801"/>
            <a:ext cx="8712968" cy="720080"/>
          </a:xfrm>
        </p:spPr>
        <p:txBody>
          <a:bodyPr/>
          <a:lstStyle/>
          <a:p>
            <a:r>
              <a:rPr lang="cs-CZ" dirty="0"/>
              <a:t>Opatření Č. </a:t>
            </a:r>
            <a:r>
              <a:rPr lang="cs-CZ" cap="none" dirty="0"/>
              <a:t>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094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1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7768952" cy="2132657"/>
          </a:xfrm>
        </p:spPr>
        <p:txBody>
          <a:bodyPr>
            <a:noAutofit/>
          </a:bodyPr>
          <a:lstStyle/>
          <a:p>
            <a:r>
              <a:rPr lang="cs-CZ" dirty="0"/>
              <a:t>Národní normalizační orgány se vyzývají, aby malým a středním podnikům a zúčastněným společenských subjektům </a:t>
            </a:r>
            <a:r>
              <a:rPr lang="cs-CZ" b="1" dirty="0"/>
              <a:t>poskytovaly normy za zvláštní sazby nebo za zvýhodněné ceny balíku norem</a:t>
            </a:r>
            <a:r>
              <a:rPr lang="cs-CZ" dirty="0"/>
              <a:t>.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683568" y="1628801"/>
            <a:ext cx="8712968" cy="720080"/>
          </a:xfrm>
        </p:spPr>
        <p:txBody>
          <a:bodyPr/>
          <a:lstStyle/>
          <a:p>
            <a:r>
              <a:rPr lang="cs-CZ" dirty="0"/>
              <a:t>Opatření Č. </a:t>
            </a:r>
            <a:r>
              <a:rPr lang="cs-CZ" cap="none" dirty="0"/>
              <a:t>14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0949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1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7768952" cy="2132657"/>
          </a:xfrm>
        </p:spPr>
        <p:txBody>
          <a:bodyPr>
            <a:noAutofit/>
          </a:bodyPr>
          <a:lstStyle/>
          <a:p>
            <a:r>
              <a:rPr lang="cs-CZ" dirty="0"/>
              <a:t>Členské státy by měly </a:t>
            </a:r>
            <a:r>
              <a:rPr lang="cs-CZ" b="1" dirty="0"/>
              <a:t>při zadávání veřejných zakázek v oblasti ICT více využívat norem, včetně vybraných norem pro oblast ICT </a:t>
            </a:r>
            <a:r>
              <a:rPr lang="cs-CZ" dirty="0"/>
              <a:t>(pozn. vytvořených fóry a konsorcii), aby se podpořila </a:t>
            </a:r>
            <a:r>
              <a:rPr lang="cs-CZ" dirty="0" err="1"/>
              <a:t>interoperabilita</a:t>
            </a:r>
            <a:r>
              <a:rPr lang="cs-CZ" dirty="0"/>
              <a:t> a inovace a zabránilo se patovým situacím.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683568" y="1628801"/>
            <a:ext cx="8712968" cy="720080"/>
          </a:xfrm>
        </p:spPr>
        <p:txBody>
          <a:bodyPr/>
          <a:lstStyle/>
          <a:p>
            <a:r>
              <a:rPr lang="cs-CZ" dirty="0"/>
              <a:t>Opatření Č. </a:t>
            </a:r>
            <a:r>
              <a:rPr lang="cs-CZ" cap="none" dirty="0"/>
              <a:t>22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0949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1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7768952" cy="2132657"/>
          </a:xfrm>
        </p:spPr>
        <p:txBody>
          <a:bodyPr>
            <a:noAutofit/>
          </a:bodyPr>
          <a:lstStyle/>
          <a:p>
            <a:r>
              <a:rPr lang="cs-CZ" dirty="0"/>
              <a:t>Komise očekává, že ENO a národní normalizační orgány budou předkládat více </a:t>
            </a:r>
            <a:r>
              <a:rPr lang="cs-CZ" b="1" dirty="0"/>
              <a:t>návrhů mezinárodních norem v oblastech, kde má Evropa na globální úrovni vedoucí úlohu</a:t>
            </a:r>
            <a:r>
              <a:rPr lang="cs-CZ" dirty="0"/>
              <a:t>. Komise dále ENO žádá, aby aktivně monitorovaly evropské výsledky na poli mezinárodní normalizace a aby o nich každoročně Komisi podávaly zprávu.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683568" y="1628801"/>
            <a:ext cx="8712968" cy="720080"/>
          </a:xfrm>
        </p:spPr>
        <p:txBody>
          <a:bodyPr/>
          <a:lstStyle/>
          <a:p>
            <a:r>
              <a:rPr lang="cs-CZ" dirty="0"/>
              <a:t>Opatření Č. </a:t>
            </a:r>
            <a:r>
              <a:rPr lang="cs-CZ" cap="none" dirty="0"/>
              <a:t>27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0949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11560" y="2996952"/>
            <a:ext cx="7769225" cy="2016224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/>
              <a:t>Jiří Kratochvíl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err="1">
                <a:solidFill>
                  <a:srgbClr val="0F245E"/>
                </a:solidFill>
                <a:hlinkClick r:id="rId2"/>
              </a:rPr>
              <a:t>kratochvíl</a:t>
            </a:r>
            <a:r>
              <a:rPr lang="cs-CZ" dirty="0">
                <a:solidFill>
                  <a:srgbClr val="0F245E"/>
                </a:solidFill>
                <a:hlinkClick r:id="rId2"/>
              </a:rPr>
              <a:t>@</a:t>
            </a:r>
            <a:r>
              <a:rPr lang="cs-CZ" dirty="0" err="1">
                <a:solidFill>
                  <a:srgbClr val="0F245E"/>
                </a:solidFill>
                <a:hlinkClick r:id="rId2"/>
              </a:rPr>
              <a:t>unmz.cz</a:t>
            </a:r>
            <a:endParaRPr lang="cs-CZ" dirty="0">
              <a:solidFill>
                <a:srgbClr val="0F245E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>
              <a:solidFill>
                <a:srgbClr val="0F245E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/>
              <a:t>ÚNMZ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cs-CZ" dirty="0">
                <a:solidFill>
                  <a:srgbClr val="0F245E"/>
                </a:solidFill>
                <a:hlinkClick r:id="rId3"/>
              </a:rPr>
              <a:t>http://cs-cz.facebook.com/normy.unmz</a:t>
            </a:r>
            <a:endParaRPr lang="cs-CZ" dirty="0">
              <a:solidFill>
                <a:srgbClr val="0F245E"/>
              </a:solidFill>
              <a:hlinkClick r:id="rId4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>
                <a:solidFill>
                  <a:srgbClr val="0F245E"/>
                </a:solidFill>
                <a:hlinkClick r:id="rId4"/>
              </a:rPr>
              <a:t>www.</a:t>
            </a:r>
            <a:r>
              <a:rPr lang="cs-CZ" dirty="0" err="1">
                <a:solidFill>
                  <a:srgbClr val="0F245E"/>
                </a:solidFill>
                <a:hlinkClick r:id="rId4"/>
              </a:rPr>
              <a:t>unmz.cz</a:t>
            </a:r>
            <a:endParaRPr lang="cs-CZ" dirty="0">
              <a:solidFill>
                <a:srgbClr val="0F245E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11560" y="2132856"/>
            <a:ext cx="7772400" cy="13620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1899041505"/>
      </p:ext>
    </p:extLst>
  </p:cSld>
  <p:clrMapOvr>
    <a:masterClrMapping/>
  </p:clrMapOvr>
</p:sld>
</file>

<file path=ppt/theme/theme1.xml><?xml version="1.0" encoding="utf-8"?>
<a:theme xmlns:a="http://schemas.openxmlformats.org/drawingml/2006/main" name="Vlastní návrh">
  <a:themeElements>
    <a:clrScheme name="UNMZ Prostředí">
      <a:dk1>
        <a:srgbClr val="002060"/>
      </a:dk1>
      <a:lt1>
        <a:sysClr val="window" lastClr="FFFFFF"/>
      </a:lt1>
      <a:dk2>
        <a:srgbClr val="002060"/>
      </a:dk2>
      <a:lt2>
        <a:srgbClr val="FFFFFF"/>
      </a:lt2>
      <a:accent1>
        <a:srgbClr val="0070C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206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UNMZ Prostředí">
      <a:dk1>
        <a:srgbClr val="002060"/>
      </a:dk1>
      <a:lt1>
        <a:sysClr val="window" lastClr="FFFFFF"/>
      </a:lt1>
      <a:dk2>
        <a:srgbClr val="002060"/>
      </a:dk2>
      <a:lt2>
        <a:srgbClr val="FFFFFF"/>
      </a:lt2>
      <a:accent1>
        <a:srgbClr val="0070C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206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NMZ Prostředí">
    <a:dk1>
      <a:srgbClr val="002060"/>
    </a:dk1>
    <a:lt1>
      <a:sysClr val="window" lastClr="FFFFFF"/>
    </a:lt1>
    <a:dk2>
      <a:srgbClr val="002060"/>
    </a:dk2>
    <a:lt2>
      <a:srgbClr val="FFFFFF"/>
    </a:lt2>
    <a:accent1>
      <a:srgbClr val="0070C0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70C0"/>
    </a:hlink>
    <a:folHlink>
      <a:srgbClr val="00206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464</Words>
  <Application>Microsoft Office PowerPoint</Application>
  <PresentationFormat>Předvádění na obrazovce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Vlastní návrh</vt:lpstr>
      <vt:lpstr>Motiv sady Office</vt:lpstr>
      <vt:lpstr>STRATEGICKÁ VIZE pro EN       - opatření na národní ÚROVNI</vt:lpstr>
      <vt:lpstr>STRAtegická vize </vt:lpstr>
      <vt:lpstr>Opatření č. 5</vt:lpstr>
      <vt:lpstr>Opatření č. 8</vt:lpstr>
      <vt:lpstr>Opatření č. 9</vt:lpstr>
      <vt:lpstr>Opatření Č. 11  a 12</vt:lpstr>
      <vt:lpstr>Opatření Č. 13</vt:lpstr>
      <vt:lpstr>Opatření Č. 14</vt:lpstr>
      <vt:lpstr>Opatření Č. 22</vt:lpstr>
      <vt:lpstr>Opatření Č. 27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Vít Skramuský</dc:creator>
  <cp:lastModifiedBy>Hátlová Chaloupecká Věra</cp:lastModifiedBy>
  <cp:revision>74</cp:revision>
  <dcterms:created xsi:type="dcterms:W3CDTF">2011-05-03T11:50:52Z</dcterms:created>
  <dcterms:modified xsi:type="dcterms:W3CDTF">2025-09-02T09:27:17Z</dcterms:modified>
</cp:coreProperties>
</file>