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</p:sldMasterIdLst>
  <p:notesMasterIdLst>
    <p:notesMasterId r:id="rId18"/>
  </p:notesMasterIdLst>
  <p:sldIdLst>
    <p:sldId id="257" r:id="rId7"/>
    <p:sldId id="280" r:id="rId8"/>
    <p:sldId id="288" r:id="rId9"/>
    <p:sldId id="287" r:id="rId10"/>
    <p:sldId id="276" r:id="rId11"/>
    <p:sldId id="282" r:id="rId12"/>
    <p:sldId id="283" r:id="rId13"/>
    <p:sldId id="284" r:id="rId14"/>
    <p:sldId id="285" r:id="rId15"/>
    <p:sldId id="286" r:id="rId16"/>
    <p:sldId id="265" r:id="rId1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0000"/>
    <a:srgbClr val="B2B2B2"/>
    <a:srgbClr val="5E5E5E"/>
    <a:srgbClr val="006CB5"/>
    <a:srgbClr val="E52C1A"/>
    <a:srgbClr val="205385"/>
    <a:srgbClr val="101C3F"/>
    <a:srgbClr val="E2645E"/>
    <a:srgbClr val="0C42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Střední styl 3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141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348631-D2B9-447F-99F2-C1EF5DE31E4A}" type="datetimeFigureOut">
              <a:rPr lang="cs-CZ" smtClean="0"/>
              <a:t>03.06.2025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89D4EF-5AA0-4288-8DD3-B5A9142410D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4772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E31-069E-4395-AA26-3222B302CE2F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latin typeface="Myriad Pro" panose="020B0503030403020204" pitchFamily="34" charset="0"/>
              </a:rPr>
              <a:t>www.agentura-cas.cz</a:t>
            </a:r>
            <a:endParaRPr lang="cs-CZ" b="1" dirty="0">
              <a:latin typeface="Myriad Pro" panose="020B0503030403020204" pitchFamily="34" charset="0"/>
              <a:ea typeface="Roboto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3250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  <a:p>
            <a:pPr lvl="4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4AEFE-A6DF-4BF4-983A-16EDEDE0518D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latin typeface="Myriad Pro" panose="020B0503030403020204" pitchFamily="34" charset="0"/>
              </a:rPr>
              <a:t>www.agentura-cas.cz</a:t>
            </a:r>
            <a:endParaRPr lang="cs-CZ" b="1" dirty="0">
              <a:latin typeface="Myriad Pro" panose="020B0503030403020204" pitchFamily="34" charset="0"/>
              <a:ea typeface="Roboto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9421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7A458-BD9A-480D-990F-04C584B9BCF6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latin typeface="Myriad Pro" panose="020B0503030403020204" pitchFamily="34" charset="0"/>
              </a:rPr>
              <a:t>www.agentura-cas.cz</a:t>
            </a:r>
            <a:endParaRPr lang="cs-CZ" b="1" dirty="0">
              <a:latin typeface="Myriad Pro" panose="020B0503030403020204" pitchFamily="34" charset="0"/>
              <a:ea typeface="Roboto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6306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1E208-7601-4C52-BFF2-F697AE75AC36}" type="datetime1">
              <a:rPr lang="cs-CZ" smtClean="0"/>
              <a:t>03.06.2025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latin typeface="Myriad Pro" panose="020B0503030403020204" pitchFamily="34" charset="0"/>
              </a:rPr>
              <a:t>www.agentura-cas.cz</a:t>
            </a:r>
            <a:endParaRPr lang="cs-CZ" b="1" dirty="0">
              <a:latin typeface="Myriad Pro" panose="020B0503030403020204" pitchFamily="34" charset="0"/>
              <a:ea typeface="Roboto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2048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C2BCE-D195-45FF-8AA1-9457CF0CB4F1}" type="datetime1">
              <a:rPr lang="cs-CZ" smtClean="0"/>
              <a:t>03.06.2025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latin typeface="Myriad Pro" panose="020B0503030403020204" pitchFamily="34" charset="0"/>
              </a:rPr>
              <a:t>www.agentura-cas.cz</a:t>
            </a:r>
            <a:endParaRPr lang="cs-CZ" b="1" dirty="0">
              <a:latin typeface="Myriad Pro" panose="020B0503030403020204" pitchFamily="34" charset="0"/>
              <a:ea typeface="Roboto" pitchFamily="2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3789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A8DFB-2BBB-409D-8967-047EE1962BAC}" type="datetime1">
              <a:rPr lang="cs-CZ" smtClean="0"/>
              <a:t>03.06.2025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latin typeface="Myriad Pro" panose="020B0503030403020204" pitchFamily="34" charset="0"/>
              </a:rPr>
              <a:t>www.agentura-cas.cz</a:t>
            </a:r>
            <a:endParaRPr lang="cs-CZ" b="1" dirty="0">
              <a:latin typeface="Myriad Pro" panose="020B0503030403020204" pitchFamily="34" charset="0"/>
              <a:ea typeface="Roboto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2064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4A7F-6312-41E6-A6F1-BD29BAAA2D92}" type="datetime1">
              <a:rPr lang="cs-CZ" smtClean="0"/>
              <a:t>03.06.2025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latin typeface="Myriad Pro" panose="020B0503030403020204" pitchFamily="34" charset="0"/>
              </a:rPr>
              <a:t>www.agentura-cas.cz</a:t>
            </a:r>
            <a:endParaRPr lang="cs-CZ" b="1" dirty="0">
              <a:latin typeface="Myriad Pro" panose="020B0503030403020204" pitchFamily="34" charset="0"/>
              <a:ea typeface="Roboto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7798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6B58-46B4-4E91-9ECE-2DCDB24F6497}" type="datetime1">
              <a:rPr lang="cs-CZ" smtClean="0"/>
              <a:t>03.06.2025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latin typeface="Myriad Pro" panose="020B0503030403020204" pitchFamily="34" charset="0"/>
              </a:rPr>
              <a:t>www.agentura-cas.cz</a:t>
            </a:r>
            <a:endParaRPr lang="cs-CZ" b="1" dirty="0">
              <a:latin typeface="Myriad Pro" panose="020B0503030403020204" pitchFamily="34" charset="0"/>
              <a:ea typeface="Roboto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0163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F8C2-1C6B-4660-B5F4-99AD1C26F297}" type="datetime1">
              <a:rPr lang="cs-CZ" smtClean="0"/>
              <a:t>03.06.2025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latin typeface="Myriad Pro" panose="020B0503030403020204" pitchFamily="34" charset="0"/>
              </a:rPr>
              <a:t>www.agentura-cas.cz</a:t>
            </a:r>
            <a:endParaRPr lang="cs-CZ" b="1" dirty="0">
              <a:latin typeface="Myriad Pro" panose="020B0503030403020204" pitchFamily="34" charset="0"/>
              <a:ea typeface="Roboto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7495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6AFB2-8BD3-4764-B253-468D6B0BE3AC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7744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C767-AF18-4822-9279-D58FCB697B57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52106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E31-069E-4395-AA26-3222B302CE2F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81578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4AEFE-A6DF-4BF4-983A-16EDEDE0518D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8606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7A458-BD9A-480D-990F-04C584B9BCF6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04547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1E208-7601-4C52-BFF2-F697AE75AC36}" type="datetime1">
              <a:rPr lang="cs-CZ" smtClean="0"/>
              <a:t>03.06.2025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69064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C2BCE-D195-45FF-8AA1-9457CF0CB4F1}" type="datetime1">
              <a:rPr lang="cs-CZ" smtClean="0"/>
              <a:t>03.06.2025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0729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A8DFB-2BBB-409D-8967-047EE1962BAC}" type="datetime1">
              <a:rPr lang="cs-CZ" smtClean="0"/>
              <a:t>03.06.2025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5731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4A7F-6312-41E6-A6F1-BD29BAAA2D92}" type="datetime1">
              <a:rPr lang="cs-CZ" smtClean="0"/>
              <a:t>03.06.2025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52107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6B58-46B4-4E91-9ECE-2DCDB24F6497}" type="datetime1">
              <a:rPr lang="cs-CZ" smtClean="0"/>
              <a:t>03.06.2025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378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F8C2-1C6B-4660-B5F4-99AD1C26F297}" type="datetime1">
              <a:rPr lang="cs-CZ" smtClean="0"/>
              <a:t>03.06.2025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1062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6AFB2-8BD3-4764-B253-468D6B0BE3AC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31328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C767-AF18-4822-9279-D58FCB697B57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50258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E31-069E-4395-AA26-3222B302CE2F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84021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4AEFE-A6DF-4BF4-983A-16EDEDE0518D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10320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7A458-BD9A-480D-990F-04C584B9BCF6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95140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1E208-7601-4C52-BFF2-F697AE75AC36}" type="datetime1">
              <a:rPr lang="cs-CZ" smtClean="0"/>
              <a:t>03.06.2025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31023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C2BCE-D195-45FF-8AA1-9457CF0CB4F1}" type="datetime1">
              <a:rPr lang="cs-CZ" smtClean="0"/>
              <a:t>03.06.2025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43019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A8DFB-2BBB-409D-8967-047EE1962BAC}" type="datetime1">
              <a:rPr lang="cs-CZ" smtClean="0"/>
              <a:t>03.06.2025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26181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4A7F-6312-41E6-A6F1-BD29BAAA2D92}" type="datetime1">
              <a:rPr lang="cs-CZ" smtClean="0"/>
              <a:t>03.06.2025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28778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6B58-46B4-4E91-9ECE-2DCDB24F6497}" type="datetime1">
              <a:rPr lang="cs-CZ" smtClean="0"/>
              <a:t>03.06.2025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42642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F8C2-1C6B-4660-B5F4-99AD1C26F297}" type="datetime1">
              <a:rPr lang="cs-CZ" smtClean="0"/>
              <a:t>03.06.2025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26399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6AFB2-8BD3-4764-B253-468D6B0BE3AC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79286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C767-AF18-4822-9279-D58FCB697B57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25101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E31-069E-4395-AA26-3222B302CE2F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59613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4AEFE-A6DF-4BF4-983A-16EDEDE0518D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31192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7A458-BD9A-480D-990F-04C584B9BCF6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56549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1E208-7601-4C52-BFF2-F697AE75AC36}" type="datetime1">
              <a:rPr lang="cs-CZ" smtClean="0"/>
              <a:t>03.06.2025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27822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C2BCE-D195-45FF-8AA1-9457CF0CB4F1}" type="datetime1">
              <a:rPr lang="cs-CZ" smtClean="0"/>
              <a:t>03.06.2025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66536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A8DFB-2BBB-409D-8967-047EE1962BAC}" type="datetime1">
              <a:rPr lang="cs-CZ" smtClean="0"/>
              <a:t>03.06.2025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15026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4A7F-6312-41E6-A6F1-BD29BAAA2D92}" type="datetime1">
              <a:rPr lang="cs-CZ" smtClean="0"/>
              <a:t>03.06.2025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15163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6B58-46B4-4E91-9ECE-2DCDB24F6497}" type="datetime1">
              <a:rPr lang="cs-CZ" smtClean="0"/>
              <a:t>03.06.2025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8333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F8C2-1C6B-4660-B5F4-99AD1C26F297}" type="datetime1">
              <a:rPr lang="cs-CZ" smtClean="0"/>
              <a:t>03.06.2025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50562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6AFB2-8BD3-4764-B253-468D6B0BE3AC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54192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C767-AF18-4822-9279-D58FCB697B57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34241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E31-069E-4395-AA26-3222B302CE2F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79927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4AEFE-A6DF-4BF4-983A-16EDEDE0518D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15247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7A458-BD9A-480D-990F-04C584B9BCF6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39048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1E208-7601-4C52-BFF2-F697AE75AC36}" type="datetime1">
              <a:rPr lang="cs-CZ" smtClean="0"/>
              <a:t>03.06.2025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038942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C2BCE-D195-45FF-8AA1-9457CF0CB4F1}" type="datetime1">
              <a:rPr lang="cs-CZ" smtClean="0"/>
              <a:t>03.06.2025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05505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A8DFB-2BBB-409D-8967-047EE1962BAC}" type="datetime1">
              <a:rPr lang="cs-CZ" smtClean="0"/>
              <a:t>03.06.2025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80956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4A7F-6312-41E6-A6F1-BD29BAAA2D92}" type="datetime1">
              <a:rPr lang="cs-CZ" smtClean="0"/>
              <a:t>03.06.2025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381140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6B58-46B4-4E91-9ECE-2DCDB24F6497}" type="datetime1">
              <a:rPr lang="cs-CZ" smtClean="0"/>
              <a:t>03.06.2025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01858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F8C2-1C6B-4660-B5F4-99AD1C26F297}" type="datetime1">
              <a:rPr lang="cs-CZ" smtClean="0"/>
              <a:t>03.06.2025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61151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6AFB2-8BD3-4764-B253-468D6B0BE3AC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9935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C767-AF18-4822-9279-D58FCB697B57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58517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E31-069E-4395-AA26-3222B302CE2F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46070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4AEFE-A6DF-4BF4-983A-16EDEDE0518D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17354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7A458-BD9A-480D-990F-04C584B9BCF6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443110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1E208-7601-4C52-BFF2-F697AE75AC36}" type="datetime1">
              <a:rPr lang="cs-CZ" smtClean="0"/>
              <a:t>03.06.2025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123601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C2BCE-D195-45FF-8AA1-9457CF0CB4F1}" type="datetime1">
              <a:rPr lang="cs-CZ" smtClean="0"/>
              <a:t>03.06.2025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087121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A8DFB-2BBB-409D-8967-047EE1962BAC}" type="datetime1">
              <a:rPr lang="cs-CZ" smtClean="0"/>
              <a:t>03.06.2025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904161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4A7F-6312-41E6-A6F1-BD29BAAA2D92}" type="datetime1">
              <a:rPr lang="cs-CZ" smtClean="0"/>
              <a:t>03.06.2025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00028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6B58-46B4-4E91-9ECE-2DCDB24F6497}" type="datetime1">
              <a:rPr lang="cs-CZ" smtClean="0"/>
              <a:t>03.06.2025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934403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F8C2-1C6B-4660-B5F4-99AD1C26F297}" type="datetime1">
              <a:rPr lang="cs-CZ" smtClean="0"/>
              <a:t>03.06.2025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95205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6AFB2-8BD3-4764-B253-468D6B0BE3AC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46572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C767-AF18-4822-9279-D58FCB697B57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1941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53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07583"/>
            <a:ext cx="7886700" cy="5069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03253" y="6356351"/>
            <a:ext cx="1354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4385D-856F-4014-A802-2CAC58904BA6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6358" y="6356351"/>
            <a:ext cx="39256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aseline="0">
                <a:solidFill>
                  <a:schemeClr val="tx1"/>
                </a:solidFill>
              </a:defRPr>
            </a:lvl1pPr>
          </a:lstStyle>
          <a:p>
            <a:r>
              <a:rPr lang="cs-CZ" dirty="0">
                <a:latin typeface="Myriad Pro" panose="020B0503030403020204" pitchFamily="34" charset="0"/>
              </a:rPr>
              <a:t>www.agentura-cas.cz</a:t>
            </a:r>
            <a:endParaRPr lang="cs-CZ" b="1" dirty="0">
              <a:latin typeface="Myriad Pro" panose="020B0503030403020204" pitchFamily="34" charset="0"/>
              <a:ea typeface="Roboto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6456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D9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alphaModFix amt="8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53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07583"/>
            <a:ext cx="7886700" cy="5069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4385D-856F-4014-A802-2CAC58904BA6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0555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alphaModFix amt="8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53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07583"/>
            <a:ext cx="7886700" cy="5069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4385D-856F-4014-A802-2CAC58904BA6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1380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alphaModFix amt="8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53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07583"/>
            <a:ext cx="7886700" cy="5069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4385D-856F-4014-A802-2CAC58904BA6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8461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alphaModFix amt="8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53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07583"/>
            <a:ext cx="7886700" cy="5069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4385D-856F-4014-A802-2CAC58904BA6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1716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D9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53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07583"/>
            <a:ext cx="7886700" cy="5069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4385D-856F-4014-A802-2CAC58904BA6}" type="datetime1">
              <a:rPr lang="cs-CZ" smtClean="0"/>
              <a:t>03.06.2025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7935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D9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954411BA-8FC4-457B-A5E1-57D22988C076}"/>
              </a:ext>
            </a:extLst>
          </p:cNvPr>
          <p:cNvSpPr txBox="1"/>
          <p:nvPr/>
        </p:nvSpPr>
        <p:spPr>
          <a:xfrm>
            <a:off x="541019" y="1874296"/>
            <a:ext cx="6133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>
                <a:solidFill>
                  <a:srgbClr val="D90000"/>
                </a:solidFill>
                <a:latin typeface="Myriad Pro" panose="020B0503030403020204" pitchFamily="34" charset="0"/>
                <a:ea typeface="Roboto" pitchFamily="2" charset="0"/>
              </a:rPr>
              <a:t>58. z</a:t>
            </a:r>
            <a:r>
              <a:rPr lang="pt-BR" sz="4800" b="1" dirty="0">
                <a:solidFill>
                  <a:srgbClr val="D90000"/>
                </a:solidFill>
                <a:latin typeface="Myriad Pro" panose="020B0503030403020204" pitchFamily="34" charset="0"/>
                <a:ea typeface="Roboto" pitchFamily="2" charset="0"/>
              </a:rPr>
              <a:t>asedání</a:t>
            </a:r>
            <a:r>
              <a:rPr lang="cs-CZ" sz="4800" b="1" dirty="0">
                <a:solidFill>
                  <a:srgbClr val="D90000"/>
                </a:solidFill>
                <a:latin typeface="Myriad Pro" panose="020B0503030403020204" pitchFamily="34" charset="0"/>
                <a:ea typeface="Roboto" pitchFamily="2" charset="0"/>
              </a:rPr>
              <a:t> KTPO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A9D14D8-6308-4B29-AFF7-68FCD2A8ED38}"/>
              </a:ext>
            </a:extLst>
          </p:cNvPr>
          <p:cNvSpPr txBox="1"/>
          <p:nvPr/>
        </p:nvSpPr>
        <p:spPr>
          <a:xfrm>
            <a:off x="539785" y="3743236"/>
            <a:ext cx="5166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5E5E5E"/>
                </a:solidFill>
                <a:latin typeface="Myriad Pro" panose="020B0503030403020204" pitchFamily="34" charset="0"/>
                <a:ea typeface="Roboto" pitchFamily="2" charset="0"/>
              </a:rPr>
              <a:t>Novinky v ČAS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E19DF4A-C50E-4559-A95E-DD7634C01459}"/>
              </a:ext>
            </a:extLst>
          </p:cNvPr>
          <p:cNvSpPr txBox="1"/>
          <p:nvPr/>
        </p:nvSpPr>
        <p:spPr>
          <a:xfrm>
            <a:off x="548639" y="6310684"/>
            <a:ext cx="5802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Bezpečný, spolehlivý a efektivní svět kolem nás</a:t>
            </a:r>
          </a:p>
        </p:txBody>
      </p: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954A2C5E-F00D-478D-94F2-A3D52DE9DB52}"/>
              </a:ext>
            </a:extLst>
          </p:cNvPr>
          <p:cNvCxnSpPr>
            <a:cxnSpLocks/>
          </p:cNvCxnSpPr>
          <p:nvPr/>
        </p:nvCxnSpPr>
        <p:spPr>
          <a:xfrm>
            <a:off x="637107" y="3537352"/>
            <a:ext cx="2575560" cy="0"/>
          </a:xfrm>
          <a:prstGeom prst="line">
            <a:avLst/>
          </a:prstGeom>
          <a:ln w="19050">
            <a:solidFill>
              <a:srgbClr val="D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>
            <a:extLst>
              <a:ext uri="{FF2B5EF4-FFF2-40B4-BE49-F238E27FC236}">
                <a16:creationId xmlns:a16="http://schemas.microsoft.com/office/drawing/2014/main" id="{90F128CD-19B9-43DE-A8BC-54E8A56F60A2}"/>
              </a:ext>
            </a:extLst>
          </p:cNvPr>
          <p:cNvSpPr txBox="1"/>
          <p:nvPr/>
        </p:nvSpPr>
        <p:spPr>
          <a:xfrm>
            <a:off x="556260" y="5367755"/>
            <a:ext cx="4457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5E5E5E"/>
                </a:solidFill>
                <a:latin typeface="Myriad Pro" panose="020B0503030403020204" pitchFamily="34" charset="0"/>
                <a:ea typeface="Roboto" pitchFamily="2" charset="0"/>
              </a:rPr>
              <a:t>Zdena Slaná</a:t>
            </a:r>
            <a:r>
              <a:rPr lang="cs-CZ" sz="2000" baseline="13000" dirty="0">
                <a:solidFill>
                  <a:srgbClr val="5E5E5E"/>
                </a:solidFill>
                <a:latin typeface="Myriad Pro" panose="020B0503030403020204" pitchFamily="34" charset="0"/>
                <a:ea typeface="Roboto" pitchFamily="2" charset="0"/>
              </a:rPr>
              <a:t>|</a:t>
            </a:r>
            <a:r>
              <a:rPr lang="cs-CZ" sz="2000" b="1" dirty="0">
                <a:solidFill>
                  <a:srgbClr val="5E5E5E"/>
                </a:solidFill>
                <a:latin typeface="Myriad Pro" panose="020B0503030403020204" pitchFamily="34" charset="0"/>
                <a:ea typeface="Roboto" pitchFamily="2" charset="0"/>
              </a:rPr>
              <a:t> </a:t>
            </a:r>
            <a:r>
              <a:rPr lang="cs-CZ" b="1" dirty="0">
                <a:solidFill>
                  <a:srgbClr val="5E5E5E"/>
                </a:solidFill>
                <a:latin typeface="Myriad Pro" panose="020B0503030403020204" pitchFamily="34" charset="0"/>
                <a:ea typeface="Roboto" pitchFamily="2" charset="0"/>
              </a:rPr>
              <a:t> </a:t>
            </a:r>
            <a:r>
              <a:rPr lang="cs-CZ" dirty="0">
                <a:solidFill>
                  <a:srgbClr val="5E5E5E"/>
                </a:solidFill>
                <a:latin typeface="Myriad Pro" panose="020B0503030403020204" pitchFamily="34" charset="0"/>
                <a:ea typeface="Roboto" pitchFamily="2" charset="0"/>
              </a:rPr>
              <a:t>02. 06. 2025</a:t>
            </a:r>
          </a:p>
        </p:txBody>
      </p:sp>
    </p:spTree>
    <p:extLst>
      <p:ext uri="{BB962C8B-B14F-4D97-AF65-F5344CB8AC3E}">
        <p14:creationId xmlns:p14="http://schemas.microsoft.com/office/powerpoint/2010/main" val="3016157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09F7E7-A11C-4FE9-8AC5-8DADCCA3A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Distribuce ČSN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700A0F3-F32B-48E5-B685-26B45BF94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4E9CBEC-0922-40FB-8BE5-4513A455D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www.agenturacas.gov.cz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>
                <a:latin typeface="Helv"/>
              </a:rPr>
              <a:t>Distribuce českých technických norem je řešena v souladu s příslušnými paragrafy zákona č. 22/1997 Sb. těmito způsoby:</a:t>
            </a:r>
          </a:p>
          <a:p>
            <a:r>
              <a:rPr lang="cs-CZ" sz="2000" dirty="0">
                <a:latin typeface="Helv"/>
              </a:rPr>
              <a:t>Prodej jednotlivých norem – prostřednictvím eshopu ČAS a doplňkově prostřednictvím spolupracujících subjektů v regionech (na základě koncesních smluv);</a:t>
            </a:r>
          </a:p>
          <a:p>
            <a:pPr marL="0" indent="0">
              <a:buNone/>
            </a:pPr>
            <a:endParaRPr lang="cs-CZ" sz="2000" dirty="0">
              <a:latin typeface="Helv"/>
            </a:endParaRPr>
          </a:p>
          <a:p>
            <a:r>
              <a:rPr lang="cs-CZ" sz="2000" dirty="0">
                <a:latin typeface="Helv"/>
              </a:rPr>
              <a:t>Předplatné – přístup do plnotextové databáze </a:t>
            </a:r>
            <a:r>
              <a:rPr lang="cs-CZ" sz="2000" dirty="0" err="1">
                <a:latin typeface="Helv"/>
              </a:rPr>
              <a:t>ČSNonline</a:t>
            </a:r>
            <a:r>
              <a:rPr lang="cs-CZ" sz="2000" dirty="0">
                <a:latin typeface="Helv"/>
              </a:rPr>
              <a:t> – tento distribuční kanál tvoří cca 90% příjmů z prodeje norem;</a:t>
            </a:r>
          </a:p>
          <a:p>
            <a:pPr marL="0" indent="0">
              <a:buNone/>
            </a:pPr>
            <a:endParaRPr lang="cs-CZ" sz="2000" dirty="0">
              <a:latin typeface="Helv"/>
            </a:endParaRPr>
          </a:p>
          <a:p>
            <a:r>
              <a:rPr lang="cs-CZ" sz="2000" dirty="0">
                <a:latin typeface="Helv"/>
              </a:rPr>
              <a:t>Dále existují zvláštní přístupy do databáze pro vzdělávací instituce, resp. žáky/studenty středních a vysokých škol technického zaměření a pro veřejné knihovny.</a:t>
            </a:r>
          </a:p>
        </p:txBody>
      </p:sp>
    </p:spTree>
    <p:extLst>
      <p:ext uri="{BB962C8B-B14F-4D97-AF65-F5344CB8AC3E}">
        <p14:creationId xmlns:p14="http://schemas.microsoft.com/office/powerpoint/2010/main" val="3347182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B078E-419B-35D7-42EB-4B5E320B7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369F98-D1D3-1E69-10E2-3F1AC667E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Vzdělávání v oblasti TN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52149E1-19EC-122D-B13E-6642BE46C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85AC25C-6660-8417-67F3-3DEC1AA09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www.agenturacas.gov.cz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B5CA4C5-82B6-5411-70E1-0D3B14B33D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dirty="0"/>
          </a:p>
          <a:p>
            <a:r>
              <a:rPr lang="cs-CZ" sz="2400" dirty="0">
                <a:latin typeface="Helv"/>
              </a:rPr>
              <a:t>K ČSN Online připojených 12 vysokých škol nebo samostatných fakult a 49 středních škol;</a:t>
            </a:r>
          </a:p>
          <a:p>
            <a:endParaRPr lang="cs-CZ" sz="2400" dirty="0">
              <a:latin typeface="Helv"/>
            </a:endParaRPr>
          </a:p>
          <a:p>
            <a:r>
              <a:rPr lang="cs-CZ" sz="2400" dirty="0">
                <a:latin typeface="Helv"/>
              </a:rPr>
              <a:t>Vzdělávací program pro technické SŠ v prostorách Agentury</a:t>
            </a:r>
          </a:p>
          <a:p>
            <a:pPr marL="0" indent="0">
              <a:buNone/>
            </a:pPr>
            <a:endParaRPr lang="cs-CZ" sz="2400" dirty="0">
              <a:latin typeface="Helv"/>
            </a:endParaRPr>
          </a:p>
          <a:p>
            <a:r>
              <a:rPr lang="cs-CZ" sz="2400" dirty="0">
                <a:latin typeface="Helv"/>
              </a:rPr>
              <a:t>Uzavřena koncesní smlouva s provozovateli právních informačních systémů – ASPI, CODEXIS a C. H. Beck.</a:t>
            </a:r>
          </a:p>
        </p:txBody>
      </p:sp>
    </p:spTree>
    <p:extLst>
      <p:ext uri="{BB962C8B-B14F-4D97-AF65-F5344CB8AC3E}">
        <p14:creationId xmlns:p14="http://schemas.microsoft.com/office/powerpoint/2010/main" val="3448181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6DDCD-67D1-4B4F-DBD2-6DB17E978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B578E2-3F8D-343C-993D-82AA7520A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Mezinárodní oblast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D200EA3-DA13-BC60-55CD-2CCC04E7A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90AE1FB-6575-125A-88BD-2AC2CF1A5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  <a:p>
            <a:r>
              <a:rPr lang="cs-CZ" dirty="0"/>
              <a:t>www.agenturacas.gov.cz</a:t>
            </a:r>
          </a:p>
          <a:p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65FF4D8-3114-3702-2064-01F656383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cs-CZ" sz="2000" dirty="0">
              <a:latin typeface="Helv"/>
            </a:endParaRPr>
          </a:p>
          <a:p>
            <a:pPr marL="0" indent="0">
              <a:buNone/>
            </a:pPr>
            <a:r>
              <a:rPr lang="cs-CZ" sz="2000" dirty="0">
                <a:latin typeface="Helv"/>
              </a:rPr>
              <a:t>Dne 11. února 2025 byla uzavřena licenční smlouva mezi Českou agenturou pro standardizaci (ČAS) a Korejskou asociací pro standardizaci (KSA).</a:t>
            </a:r>
          </a:p>
          <a:p>
            <a:pPr marL="0" indent="0">
              <a:buNone/>
            </a:pPr>
            <a:endParaRPr lang="cs-CZ" sz="2000" dirty="0">
              <a:latin typeface="Helv"/>
            </a:endParaRPr>
          </a:p>
          <a:p>
            <a:pPr marL="0" indent="0">
              <a:buNone/>
            </a:pPr>
            <a:r>
              <a:rPr lang="cs-CZ" sz="2000" dirty="0">
                <a:latin typeface="Helv"/>
              </a:rPr>
              <a:t>				</a:t>
            </a:r>
          </a:p>
          <a:p>
            <a:pPr marL="0" indent="0">
              <a:buNone/>
            </a:pPr>
            <a:endParaRPr lang="cs-CZ" sz="2000" dirty="0">
              <a:latin typeface="Helv"/>
            </a:endParaRPr>
          </a:p>
          <a:p>
            <a:pPr marL="0" indent="0">
              <a:buNone/>
            </a:pPr>
            <a:endParaRPr lang="cs-CZ" sz="2000" dirty="0">
              <a:latin typeface="Helv"/>
            </a:endParaRPr>
          </a:p>
          <a:p>
            <a:pPr marL="0" indent="0">
              <a:buNone/>
            </a:pPr>
            <a:r>
              <a:rPr lang="cs-CZ" sz="2000" dirty="0">
                <a:latin typeface="Helv"/>
              </a:rPr>
              <a:t>Korejské firmy, které se podílejí nebo budou podílet na významných investičních projektech v České republice, snadnější přístup k českým technickým normám a dalším nezbytným dokumentům.</a:t>
            </a:r>
          </a:p>
        </p:txBody>
      </p:sp>
      <p:sp>
        <p:nvSpPr>
          <p:cNvPr id="6" name="Šipka: dolů 5">
            <a:extLst>
              <a:ext uri="{FF2B5EF4-FFF2-40B4-BE49-F238E27FC236}">
                <a16:creationId xmlns:a16="http://schemas.microsoft.com/office/drawing/2014/main" id="{ABE0F0D0-6BDA-8E78-BDEA-A6B9928FE870}"/>
              </a:ext>
            </a:extLst>
          </p:cNvPr>
          <p:cNvSpPr/>
          <p:nvPr/>
        </p:nvSpPr>
        <p:spPr>
          <a:xfrm>
            <a:off x="4401084" y="3052614"/>
            <a:ext cx="341832" cy="58965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8767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09F7E7-A11C-4FE9-8AC5-8DADCCA3A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Národní plán obnovy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700A0F3-F32B-48E5-B685-26B45BF94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4E9CBEC-0922-40FB-8BE5-4513A455D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www.agenturacas.gov.cz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rtl="0">
              <a:lnSpc>
                <a:spcPct val="100000"/>
              </a:lnSpc>
              <a:buNone/>
            </a:pPr>
            <a:r>
              <a:rPr lang="cs-CZ" sz="1800" i="0" u="none" strike="noStrike" baseline="0" dirty="0">
                <a:latin typeface="Myriad Pro"/>
              </a:rPr>
              <a:t>Koncem září 2023 byl Ministerstvem pro místní rozvoj, vlastníkem komponenty 1.6 Národního plánu obnovy, schválen projekt</a:t>
            </a:r>
            <a:r>
              <a:rPr lang="cs-CZ" sz="1800" b="1" i="0" u="none" strike="noStrike" baseline="0" dirty="0">
                <a:solidFill>
                  <a:srgbClr val="C00000"/>
                </a:solidFill>
                <a:latin typeface="Myriad Pro"/>
              </a:rPr>
              <a:t> </a:t>
            </a:r>
            <a:r>
              <a:rPr lang="cs-CZ" sz="1800" i="0" strike="noStrike" baseline="0" dirty="0">
                <a:solidFill>
                  <a:srgbClr val="D90000"/>
                </a:solidFill>
                <a:latin typeface="Myriad Pro"/>
              </a:rPr>
              <a:t>Vývoj, implementace a provoz IT systému propojujícího technické normy s prováděcími předpisy</a:t>
            </a:r>
            <a:r>
              <a:rPr lang="cs-CZ" sz="1800" i="0" u="none" strike="noStrike" baseline="0" dirty="0">
                <a:latin typeface="Myriad Pro"/>
              </a:rPr>
              <a:t>, </a:t>
            </a:r>
            <a:r>
              <a:rPr lang="cs-CZ" sz="1800" i="0" u="none" strike="noStrike" baseline="0" dirty="0" err="1">
                <a:latin typeface="Myriad Pro"/>
              </a:rPr>
              <a:t>reg</a:t>
            </a:r>
            <a:r>
              <a:rPr lang="cs-CZ" sz="1800" i="0" u="none" strike="noStrike" baseline="0" dirty="0">
                <a:latin typeface="Myriad Pro"/>
              </a:rPr>
              <a:t>. č. CZ.31.9.0/0.0/0.0/23_074/0008108, který bude podpořen z finančních prostředků EU.</a:t>
            </a:r>
          </a:p>
          <a:p>
            <a:pPr marL="0" indent="0" rtl="0">
              <a:lnSpc>
                <a:spcPct val="100000"/>
              </a:lnSpc>
              <a:buNone/>
            </a:pPr>
            <a:endParaRPr lang="cs-CZ" sz="1800" dirty="0">
              <a:latin typeface="Helv"/>
            </a:endParaRPr>
          </a:p>
          <a:p>
            <a:pPr marL="0" indent="0" rtl="0">
              <a:lnSpc>
                <a:spcPct val="100000"/>
              </a:lnSpc>
              <a:buNone/>
            </a:pPr>
            <a:endParaRPr lang="cs-CZ" dirty="0"/>
          </a:p>
        </p:txBody>
      </p:sp>
      <p:pic>
        <p:nvPicPr>
          <p:cNvPr id="6" name="Obrázek 5" descr="Obsah obrázku text, snímek obrazovky, Písmo, číslo&#10;&#10;Popis byl vytvořen automaticky">
            <a:extLst>
              <a:ext uri="{FF2B5EF4-FFF2-40B4-BE49-F238E27FC236}">
                <a16:creationId xmlns:a16="http://schemas.microsoft.com/office/drawing/2014/main" id="{23BFBA59-B8D3-41C9-69C8-FF99818BB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58" y="2795904"/>
            <a:ext cx="7140655" cy="2006831"/>
          </a:xfrm>
          <a:prstGeom prst="rect">
            <a:avLst/>
          </a:prstGeom>
        </p:spPr>
      </p:pic>
      <p:pic>
        <p:nvPicPr>
          <p:cNvPr id="7" name="Obrázek 6" descr="Obsah obrázku text, snímek obrazovky, Písmo, číslo&#10;&#10;Popis byl vytvořen automaticky">
            <a:extLst>
              <a:ext uri="{FF2B5EF4-FFF2-40B4-BE49-F238E27FC236}">
                <a16:creationId xmlns:a16="http://schemas.microsoft.com/office/drawing/2014/main" id="{E1E93820-CA99-2007-5AE9-275BD4AE8D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58" y="3388983"/>
            <a:ext cx="7265004" cy="1568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F6083572-9C53-6667-1CDF-A27C8DA01E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307" y="3565120"/>
            <a:ext cx="2494280" cy="24752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069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FA95E-F4DF-1E0A-0A7B-DE759B893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49A75E-E2C2-0C3B-1AD4-2A50ED006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53037"/>
          </a:xfrm>
        </p:spPr>
        <p:txBody>
          <a:bodyPr anchor="ctr">
            <a:normAutofit/>
          </a:bodyPr>
          <a:lstStyle/>
          <a:p>
            <a:r>
              <a:rPr lang="cs-CZ" dirty="0"/>
              <a:t>Národní plán obnovy</a:t>
            </a: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036A17C0-EBCF-99EE-C3FB-7B6BDCA35B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8650" y="1424139"/>
            <a:ext cx="7886700" cy="4436268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3DCD359-F019-4BD0-E5C1-CBD960238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98A44F-AF04-4B6B-AF5E-0D05AF4A6419}" type="slidenum">
              <a:rPr lang="cs-CZ" smtClean="0"/>
              <a:pPr>
                <a:spcAft>
                  <a:spcPts val="600"/>
                </a:spcAft>
              </a:pPr>
              <a:t>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13FC2E5-E7F8-ECFC-7798-76A09F7A7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cs-CZ" dirty="0" err="1"/>
              <a:t>www.agentura-cas.cz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5912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C5FD4-179E-F76F-3DFD-66310724E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6ABC31-00D4-BD41-4B5A-5BBEAEA3A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53037"/>
          </a:xfrm>
        </p:spPr>
        <p:txBody>
          <a:bodyPr anchor="ctr">
            <a:normAutofit/>
          </a:bodyPr>
          <a:lstStyle/>
          <a:p>
            <a:r>
              <a:rPr lang="cs-CZ" dirty="0"/>
              <a:t>Národní plán obnovy</a:t>
            </a:r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0F80C9C8-F3FA-2B58-6EB4-0768CC9F61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8931" y="1107583"/>
            <a:ext cx="6126138" cy="5069380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9B123D8-8110-D30C-08F1-04D715B49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98A44F-AF04-4B6B-AF5E-0D05AF4A6419}" type="slidenum">
              <a:rPr lang="cs-CZ" smtClean="0"/>
              <a:pPr>
                <a:spcAft>
                  <a:spcPts val="600"/>
                </a:spcAft>
              </a:pPr>
              <a:t>7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8A48E55-257F-9A65-6B38-8F22B92CD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cs-CZ" dirty="0" err="1"/>
              <a:t>www.agentura-cas.cz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7691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F55AB-CC9F-1F30-6511-AE75E41D4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414A2E-6129-118A-EC8F-FC18E8C87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53037"/>
          </a:xfrm>
        </p:spPr>
        <p:txBody>
          <a:bodyPr anchor="ctr">
            <a:normAutofit/>
          </a:bodyPr>
          <a:lstStyle/>
          <a:p>
            <a:r>
              <a:rPr lang="cs-CZ" dirty="0"/>
              <a:t>Národní plán obnovy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3BFEC008-C3F8-FA24-82CF-F666B2B807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8650" y="1719889"/>
            <a:ext cx="7886700" cy="384476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366FB61-3F83-0A69-E5D7-023E5E906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98A44F-AF04-4B6B-AF5E-0D05AF4A6419}" type="slidenum">
              <a:rPr lang="cs-CZ" smtClean="0"/>
              <a:pPr>
                <a:spcAft>
                  <a:spcPts val="600"/>
                </a:spcAft>
              </a:pPr>
              <a:t>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55A8A07-134C-1E59-4629-E57968619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cs-CZ" dirty="0" err="1"/>
              <a:t>www.agentura-cas.cz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2685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53C49-C890-05DC-57CB-5156D65D3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0B9565-6E35-8E0D-C80A-687BA0631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Národní plán obnovy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ED6D59C-263E-EB1C-BD07-B488A75DA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EE7661E-A230-187C-E544-B36F02936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err="1"/>
              <a:t>www.agentura-cas.cz</a:t>
            </a:r>
            <a:endParaRPr lang="cs-CZ" dirty="0"/>
          </a:p>
        </p:txBody>
      </p:sp>
      <p:pic>
        <p:nvPicPr>
          <p:cNvPr id="6" name="Picture 11">
            <a:extLst>
              <a:ext uri="{FF2B5EF4-FFF2-40B4-BE49-F238E27FC236}">
                <a16:creationId xmlns:a16="http://schemas.microsoft.com/office/drawing/2014/main" id="{6B5780B1-C2FC-2282-3F99-EF8AA917BD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84" y="1461332"/>
            <a:ext cx="6924049" cy="333789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778249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E2548-117D-1282-9B1A-A9E113DBC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5E8E0F-47ED-2B9C-2F9E-864857589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53037"/>
          </a:xfrm>
        </p:spPr>
        <p:txBody>
          <a:bodyPr anchor="ctr">
            <a:normAutofit/>
          </a:bodyPr>
          <a:lstStyle/>
          <a:p>
            <a:r>
              <a:rPr lang="cs-CZ" dirty="0"/>
              <a:t>Národní plán obnovy</a:t>
            </a: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0FC012BD-5C9F-6E64-27F0-3E1F0D7D37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8650" y="1700172"/>
            <a:ext cx="7886700" cy="388420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E21FCD1-E7AF-F78B-C2B2-A0B517039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98A44F-AF04-4B6B-AF5E-0D05AF4A6419}" type="slidenum">
              <a:rPr lang="cs-CZ" smtClean="0"/>
              <a:pPr>
                <a:spcAft>
                  <a:spcPts val="600"/>
                </a:spcAft>
              </a:pPr>
              <a:t>10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B55D213-6B89-2BCC-E1B2-312FB167D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cs-CZ"/>
              <a:t>www.agentura-cas.cz</a:t>
            </a:r>
          </a:p>
        </p:txBody>
      </p:sp>
    </p:spTree>
    <p:extLst>
      <p:ext uri="{BB962C8B-B14F-4D97-AF65-F5344CB8AC3E}">
        <p14:creationId xmlns:p14="http://schemas.microsoft.com/office/powerpoint/2010/main" val="113400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95C94B-8D9D-4FAC-90BC-9E5659B87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413" y="2771201"/>
            <a:ext cx="5654245" cy="434974"/>
          </a:xfrm>
        </p:spPr>
        <p:txBody>
          <a:bodyPr>
            <a:noAutofit/>
          </a:bodyPr>
          <a:lstStyle/>
          <a:p>
            <a:r>
              <a:rPr lang="cs-CZ" sz="3000" dirty="0">
                <a:solidFill>
                  <a:srgbClr val="006CB5"/>
                </a:solidFill>
                <a:latin typeface="Myriad Pro" panose="020B0503030403020204" pitchFamily="34" charset="0"/>
                <a:ea typeface="Roboto" pitchFamily="2" charset="0"/>
              </a:rPr>
              <a:t>DĚKUJI ZA POZORNOST!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19F3082-F557-4700-A5B4-773E5C4FB7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2414" y="3869312"/>
            <a:ext cx="4434840" cy="2263140"/>
          </a:xfrm>
        </p:spPr>
        <p:txBody>
          <a:bodyPr/>
          <a:lstStyle/>
          <a:p>
            <a:pPr marL="0" indent="0">
              <a:buNone/>
            </a:pPr>
            <a:r>
              <a:rPr lang="cs-CZ" sz="2500" b="1" dirty="0">
                <a:solidFill>
                  <a:srgbClr val="5E5E5E"/>
                </a:solidFill>
                <a:latin typeface="Myriad Pro" panose="020B0503030403020204" pitchFamily="34" charset="0"/>
                <a:ea typeface="Roboto" pitchFamily="2" charset="0"/>
              </a:rPr>
              <a:t>Kontakt:</a:t>
            </a:r>
          </a:p>
          <a:p>
            <a:pPr marL="0" indent="0">
              <a:buNone/>
            </a:pPr>
            <a:br>
              <a:rPr lang="cs-CZ" sz="2400" dirty="0">
                <a:solidFill>
                  <a:srgbClr val="5E5E5E"/>
                </a:solidFill>
                <a:latin typeface="Myriad Pro" panose="020B0503030403020204" pitchFamily="34" charset="0"/>
                <a:ea typeface="Roboto" pitchFamily="2" charset="0"/>
              </a:rPr>
            </a:br>
            <a:r>
              <a:rPr lang="cs-CZ" sz="1800" b="1" dirty="0">
                <a:solidFill>
                  <a:srgbClr val="5E5E5E"/>
                </a:solidFill>
                <a:latin typeface="Myriad Pro" panose="020B0503030403020204" pitchFamily="34" charset="0"/>
                <a:ea typeface="Roboto" pitchFamily="2" charset="0"/>
              </a:rPr>
              <a:t>Zdena Slaná</a:t>
            </a:r>
          </a:p>
          <a:p>
            <a:pPr marL="0" indent="0">
              <a:buNone/>
            </a:pPr>
            <a:r>
              <a:rPr lang="cs-CZ" sz="2000" dirty="0">
                <a:solidFill>
                  <a:srgbClr val="5E5E5E"/>
                </a:solidFill>
                <a:latin typeface="Myriad Pro" panose="020B0503030403020204" pitchFamily="34" charset="0"/>
                <a:ea typeface="Roboto" pitchFamily="2" charset="0"/>
              </a:rPr>
              <a:t>zdenka.slana@</a:t>
            </a:r>
            <a:r>
              <a:rPr lang="cs-CZ" sz="2000" dirty="0">
                <a:solidFill>
                  <a:srgbClr val="5E5E5E"/>
                </a:solidFill>
                <a:latin typeface="Myriad Pro" panose="020B0503030403020204" pitchFamily="34" charset="0"/>
              </a:rPr>
              <a:t>agenturacas.gov.cz</a:t>
            </a:r>
            <a:endParaRPr lang="cs-CZ" sz="2000" dirty="0">
              <a:solidFill>
                <a:srgbClr val="5E5E5E"/>
              </a:solidFill>
              <a:latin typeface="Myriad Pro" panose="020B0503030403020204" pitchFamily="34" charset="0"/>
              <a:ea typeface="Roboto" pitchFamily="2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F2E98F65-B1C9-461D-BAFC-4C13E36DB7E3}"/>
              </a:ext>
            </a:extLst>
          </p:cNvPr>
          <p:cNvSpPr txBox="1"/>
          <p:nvPr/>
        </p:nvSpPr>
        <p:spPr>
          <a:xfrm>
            <a:off x="672414" y="6311668"/>
            <a:ext cx="3685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bg1"/>
                </a:solidFill>
                <a:latin typeface="Myriad Pro" panose="020B0503030403020204" pitchFamily="34" charset="0"/>
              </a:rPr>
              <a:t>www.agentura-cas.cz</a:t>
            </a:r>
            <a:endParaRPr lang="cs-CZ" sz="2000" b="1" dirty="0">
              <a:solidFill>
                <a:schemeClr val="bg1"/>
              </a:solidFill>
              <a:latin typeface="Myriad Pro" panose="020B0503030403020204" pitchFamily="34" charset="0"/>
              <a:ea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79761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ca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0000"/>
      </a:accent1>
      <a:accent2>
        <a:srgbClr val="2F5496"/>
      </a:accent2>
      <a:accent3>
        <a:srgbClr val="00B050"/>
      </a:accent3>
      <a:accent4>
        <a:srgbClr val="FFC000"/>
      </a:accent4>
      <a:accent5>
        <a:srgbClr val="00B0F0"/>
      </a:accent5>
      <a:accent6>
        <a:srgbClr val="FFFF00"/>
      </a:accent6>
      <a:hlink>
        <a:srgbClr val="0563C1"/>
      </a:hlink>
      <a:folHlink>
        <a:srgbClr val="954F72"/>
      </a:folHlink>
    </a:clrScheme>
    <a:fontScheme name="Vlastní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ADFED441-C127-1943-BCEB-CECA1BB3E201}" vid="{35B7B850-E34C-7841-8BA5-A68369053B8B}"/>
    </a:ext>
  </a:extLst>
</a:theme>
</file>

<file path=ppt/theme/theme2.xml><?xml version="1.0" encoding="utf-8"?>
<a:theme xmlns:a="http://schemas.openxmlformats.org/drawingml/2006/main" name="1_Motiv Office">
  <a:themeElements>
    <a:clrScheme name="ca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0000"/>
      </a:accent1>
      <a:accent2>
        <a:srgbClr val="2F5496"/>
      </a:accent2>
      <a:accent3>
        <a:srgbClr val="00B050"/>
      </a:accent3>
      <a:accent4>
        <a:srgbClr val="FFC000"/>
      </a:accent4>
      <a:accent5>
        <a:srgbClr val="00B0F0"/>
      </a:accent5>
      <a:accent6>
        <a:srgbClr val="FFFF00"/>
      </a:accent6>
      <a:hlink>
        <a:srgbClr val="0563C1"/>
      </a:hlink>
      <a:folHlink>
        <a:srgbClr val="954F72"/>
      </a:folHlink>
    </a:clrScheme>
    <a:fontScheme name="Vlastní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ADFED441-C127-1943-BCEB-CECA1BB3E201}" vid="{2C1CE122-0D1F-6340-9BD1-B2B7E34F5F22}"/>
    </a:ext>
  </a:extLst>
</a:theme>
</file>

<file path=ppt/theme/theme3.xml><?xml version="1.0" encoding="utf-8"?>
<a:theme xmlns:a="http://schemas.openxmlformats.org/drawingml/2006/main" name="2_Motiv Office">
  <a:themeElements>
    <a:clrScheme name="ca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0000"/>
      </a:accent1>
      <a:accent2>
        <a:srgbClr val="2F5496"/>
      </a:accent2>
      <a:accent3>
        <a:srgbClr val="00B050"/>
      </a:accent3>
      <a:accent4>
        <a:srgbClr val="FFC000"/>
      </a:accent4>
      <a:accent5>
        <a:srgbClr val="00B0F0"/>
      </a:accent5>
      <a:accent6>
        <a:srgbClr val="FFFF00"/>
      </a:accent6>
      <a:hlink>
        <a:srgbClr val="0563C1"/>
      </a:hlink>
      <a:folHlink>
        <a:srgbClr val="954F72"/>
      </a:folHlink>
    </a:clrScheme>
    <a:fontScheme name="Vlastní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ADFED441-C127-1943-BCEB-CECA1BB3E201}" vid="{33403FEA-A107-FE4D-9E57-1FC655B0B2EA}"/>
    </a:ext>
  </a:extLst>
</a:theme>
</file>

<file path=ppt/theme/theme4.xml><?xml version="1.0" encoding="utf-8"?>
<a:theme xmlns:a="http://schemas.openxmlformats.org/drawingml/2006/main" name="3_Motiv Office">
  <a:themeElements>
    <a:clrScheme name="ca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0000"/>
      </a:accent1>
      <a:accent2>
        <a:srgbClr val="2F5496"/>
      </a:accent2>
      <a:accent3>
        <a:srgbClr val="00B050"/>
      </a:accent3>
      <a:accent4>
        <a:srgbClr val="FFC000"/>
      </a:accent4>
      <a:accent5>
        <a:srgbClr val="00B0F0"/>
      </a:accent5>
      <a:accent6>
        <a:srgbClr val="FFFF00"/>
      </a:accent6>
      <a:hlink>
        <a:srgbClr val="0563C1"/>
      </a:hlink>
      <a:folHlink>
        <a:srgbClr val="954F72"/>
      </a:folHlink>
    </a:clrScheme>
    <a:fontScheme name="Vlastní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ADFED441-C127-1943-BCEB-CECA1BB3E201}" vid="{7A6F65B4-F14C-384E-8B1D-C1383DA939D2}"/>
    </a:ext>
  </a:extLst>
</a:theme>
</file>

<file path=ppt/theme/theme5.xml><?xml version="1.0" encoding="utf-8"?>
<a:theme xmlns:a="http://schemas.openxmlformats.org/drawingml/2006/main" name="4_Motiv Office">
  <a:themeElements>
    <a:clrScheme name="ca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0000"/>
      </a:accent1>
      <a:accent2>
        <a:srgbClr val="2F5496"/>
      </a:accent2>
      <a:accent3>
        <a:srgbClr val="00B050"/>
      </a:accent3>
      <a:accent4>
        <a:srgbClr val="FFC000"/>
      </a:accent4>
      <a:accent5>
        <a:srgbClr val="00B0F0"/>
      </a:accent5>
      <a:accent6>
        <a:srgbClr val="FFFF00"/>
      </a:accent6>
      <a:hlink>
        <a:srgbClr val="0563C1"/>
      </a:hlink>
      <a:folHlink>
        <a:srgbClr val="954F72"/>
      </a:folHlink>
    </a:clrScheme>
    <a:fontScheme name="Vlastní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ADFED441-C127-1943-BCEB-CECA1BB3E201}" vid="{34C61A7C-11B2-E146-8A58-DE1C8F81D026}"/>
    </a:ext>
  </a:extLst>
</a:theme>
</file>

<file path=ppt/theme/theme6.xml><?xml version="1.0" encoding="utf-8"?>
<a:theme xmlns:a="http://schemas.openxmlformats.org/drawingml/2006/main" name="5_Motiv Office">
  <a:themeElements>
    <a:clrScheme name="ca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0000"/>
      </a:accent1>
      <a:accent2>
        <a:srgbClr val="2F5496"/>
      </a:accent2>
      <a:accent3>
        <a:srgbClr val="00B050"/>
      </a:accent3>
      <a:accent4>
        <a:srgbClr val="FFC000"/>
      </a:accent4>
      <a:accent5>
        <a:srgbClr val="00B0F0"/>
      </a:accent5>
      <a:accent6>
        <a:srgbClr val="FFFF00"/>
      </a:accent6>
      <a:hlink>
        <a:srgbClr val="0563C1"/>
      </a:hlink>
      <a:folHlink>
        <a:srgbClr val="954F72"/>
      </a:folHlink>
    </a:clrScheme>
    <a:fontScheme name="Vlastní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ADFED441-C127-1943-BCEB-CECA1BB3E201}" vid="{07885266-B9C7-C846-8E6E-6E6C6A533203}"/>
    </a:ext>
  </a:extLst>
</a:theme>
</file>

<file path=ppt/theme/theme7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CAS_sablonafinal_cz</Template>
  <TotalTime>2461</TotalTime>
  <Words>368</Words>
  <Application>Microsoft Office PowerPoint</Application>
  <PresentationFormat>Předvádění na obrazovce (4:3)</PresentationFormat>
  <Paragraphs>57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6</vt:i4>
      </vt:variant>
      <vt:variant>
        <vt:lpstr>Nadpisy snímků</vt:lpstr>
      </vt:variant>
      <vt:variant>
        <vt:i4>11</vt:i4>
      </vt:variant>
    </vt:vector>
  </HeadingPairs>
  <TitlesOfParts>
    <vt:vector size="22" baseType="lpstr">
      <vt:lpstr>Arial</vt:lpstr>
      <vt:lpstr>Calibri</vt:lpstr>
      <vt:lpstr>Helv</vt:lpstr>
      <vt:lpstr>Myriad Pro</vt:lpstr>
      <vt:lpstr>Open Sans</vt:lpstr>
      <vt:lpstr>Motiv Office</vt:lpstr>
      <vt:lpstr>1_Motiv Office</vt:lpstr>
      <vt:lpstr>2_Motiv Office</vt:lpstr>
      <vt:lpstr>3_Motiv Office</vt:lpstr>
      <vt:lpstr>4_Motiv Office</vt:lpstr>
      <vt:lpstr>5_Motiv Office</vt:lpstr>
      <vt:lpstr>Prezentace aplikace PowerPoint</vt:lpstr>
      <vt:lpstr>Distribuce ČSN</vt:lpstr>
      <vt:lpstr>Vzdělávání v oblasti TN</vt:lpstr>
      <vt:lpstr>Mezinárodní oblast</vt:lpstr>
      <vt:lpstr>Národní plán obnovy</vt:lpstr>
      <vt:lpstr>Národní plán obnovy</vt:lpstr>
      <vt:lpstr>Národní plán obnovy</vt:lpstr>
      <vt:lpstr>Národní plán obnovy</vt:lpstr>
      <vt:lpstr>Národní plán obnovy</vt:lpstr>
      <vt:lpstr>Národní plán obnovy</vt:lpstr>
      <vt:lpstr>DĚKUJI ZA POZORNOST!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Londová Petra</dc:creator>
  <cp:lastModifiedBy>Slaná Zdeňka</cp:lastModifiedBy>
  <cp:revision>10</cp:revision>
  <cp:lastPrinted>2024-06-19T10:56:43Z</cp:lastPrinted>
  <dcterms:created xsi:type="dcterms:W3CDTF">2020-10-05T17:06:21Z</dcterms:created>
  <dcterms:modified xsi:type="dcterms:W3CDTF">2025-06-04T06:48:59Z</dcterms:modified>
</cp:coreProperties>
</file>