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65" r:id="rId3"/>
    <p:sldId id="259" r:id="rId4"/>
    <p:sldId id="266" r:id="rId5"/>
    <p:sldId id="271" r:id="rId6"/>
    <p:sldId id="267" r:id="rId7"/>
    <p:sldId id="272" r:id="rId8"/>
    <p:sldId id="269" r:id="rId9"/>
    <p:sldId id="270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E7C3-440E-48A1-AD57-ADB73C8F9131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2DDEC-D3B2-47D5-8D2F-7BD30513D6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24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2DDEC-D3B2-47D5-8D2F-7BD30513D6D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836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Počet dnů mezi podáním žádosti o posouzení a jejím dokončením.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2DDEC-D3B2-47D5-8D2F-7BD30513D6D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021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Ediční a strukturální chyby a problémy s normativními odkazy jsou postupně opravovány během přípravy normy. Na konci procesu zůstávají hlavně složité technické otázky. Hlavní důvody pro nedostatečný soulad jsou uvedeny na dalším snímku.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2DDEC-D3B2-47D5-8D2F-7BD30513D6D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988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800" dirty="0"/>
              <a:t>IVDMDR – In Vitro </a:t>
            </a:r>
            <a:r>
              <a:rPr lang="cs-CZ" sz="800" dirty="0" err="1"/>
              <a:t>Diagnostic</a:t>
            </a:r>
            <a:r>
              <a:rPr lang="cs-CZ" sz="800" dirty="0"/>
              <a:t> </a:t>
            </a:r>
            <a:r>
              <a:rPr lang="cs-CZ" sz="800" dirty="0" err="1"/>
              <a:t>Medical</a:t>
            </a:r>
            <a:r>
              <a:rPr lang="cs-CZ" sz="800" dirty="0"/>
              <a:t> </a:t>
            </a:r>
            <a:r>
              <a:rPr lang="cs-CZ" sz="800" dirty="0" err="1"/>
              <a:t>Devices</a:t>
            </a:r>
            <a:r>
              <a:rPr lang="cs-CZ" sz="800" dirty="0"/>
              <a:t> </a:t>
            </a:r>
            <a:r>
              <a:rPr lang="cs-CZ" sz="800" b="0" dirty="0" err="1"/>
              <a:t>Regulation</a:t>
            </a:r>
            <a:r>
              <a:rPr lang="cs-CZ" sz="800" b="0" dirty="0"/>
              <a:t>/ Nařízení o diagnostických zdravotnických prostředcích in vitro, MDR - </a:t>
            </a:r>
            <a:r>
              <a:rPr lang="cs-CZ" sz="800" b="0" dirty="0" err="1"/>
              <a:t>Medical</a:t>
            </a:r>
            <a:r>
              <a:rPr lang="cs-CZ" sz="800" b="0" dirty="0"/>
              <a:t> </a:t>
            </a:r>
            <a:r>
              <a:rPr lang="cs-CZ" sz="800" b="0" dirty="0" err="1"/>
              <a:t>Device</a:t>
            </a:r>
            <a:r>
              <a:rPr lang="cs-CZ" sz="800" b="0" dirty="0"/>
              <a:t> </a:t>
            </a:r>
            <a:r>
              <a:rPr lang="cs-CZ" sz="800" b="0" dirty="0" err="1"/>
              <a:t>Regulation</a:t>
            </a:r>
            <a:r>
              <a:rPr lang="cs-CZ" sz="800" b="0" dirty="0"/>
              <a:t>/Nařízení o zdravotnických prostředcích, CPR – </a:t>
            </a:r>
            <a:r>
              <a:rPr lang="cs-CZ" sz="800" b="0" dirty="0" err="1"/>
              <a:t>Constructions</a:t>
            </a:r>
            <a:r>
              <a:rPr lang="cs-CZ" sz="800" b="0" dirty="0"/>
              <a:t> </a:t>
            </a:r>
            <a:r>
              <a:rPr lang="cs-CZ" sz="800" b="0" dirty="0" err="1"/>
              <a:t>Products</a:t>
            </a:r>
            <a:r>
              <a:rPr lang="cs-CZ" sz="800" b="0" dirty="0"/>
              <a:t> </a:t>
            </a:r>
            <a:r>
              <a:rPr lang="cs-CZ" sz="800" b="0" dirty="0" err="1"/>
              <a:t>Regulation</a:t>
            </a:r>
            <a:r>
              <a:rPr lang="cs-CZ" sz="800" b="0" dirty="0"/>
              <a:t>/Nařízení o stavebních výrobcích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22DDEC-D3B2-47D5-8D2F-7BD30513D6D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466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D2445-A05A-AC6C-FD14-C3F108765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9682F20-985C-4031-6B01-BFEA667A9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95FF7E-67F0-3866-5BE0-314BFA4D8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00893A-F55E-482F-2CD1-062061D48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279B90-A53F-B9B5-2A53-080A0C47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785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DA510F-9475-7AFD-1809-B9E89A06B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A6D989-CBD1-7DE1-B883-26C9144B98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31A98-1228-B882-E647-950D079FE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830C27-F865-E267-7938-138366148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969E0C-838D-7C46-EBDA-687045687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86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C571992-4E84-EDC0-7788-8FA595498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8DEBF3F-4C93-6D88-20F2-52817AA17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86CC10-8D57-C3E6-6BC6-EF930DD1C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99C872-E8A8-12C1-EB5B-8CEB9D7FF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90B4F40-002B-B8A9-D7BA-D19D8075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526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 err="1"/>
              <a:t>Headline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E31-069E-4395-AA26-3222B302CE2F}" type="datetime1">
              <a:rPr lang="cs-CZ" smtClean="0"/>
              <a:t>22.05.2026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031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Headline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4AEFE-A6DF-4BF4-983A-16EDEDE0518D}" type="datetime1">
              <a:rPr lang="cs-CZ" smtClean="0"/>
              <a:t>22.05.2026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679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 err="1"/>
              <a:t>Headline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7A458-BD9A-480D-990F-04C584B9BCF6}" type="datetime1">
              <a:rPr lang="cs-CZ" smtClean="0"/>
              <a:t>22.05.2026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109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Headline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E208-7601-4C52-BFF2-F697AE75AC36}" type="datetime1">
              <a:rPr lang="cs-CZ" smtClean="0"/>
              <a:t>22.05.2026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23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err="1"/>
              <a:t>Headline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BCE-D195-45FF-8AA1-9457CF0CB4F1}" type="datetime1">
              <a:rPr lang="cs-CZ" smtClean="0"/>
              <a:t>22.05.2026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537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Headline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DFB-2BBB-409D-8967-047EE1962BAC}" type="datetime1">
              <a:rPr lang="cs-CZ" smtClean="0"/>
              <a:t>22.05.2026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1915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94A7F-6312-41E6-A6F1-BD29BAAA2D92}" type="datetime1">
              <a:rPr lang="cs-CZ" smtClean="0"/>
              <a:t>22.05.2026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2840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6B58-46B4-4E91-9ECE-2DCDB24F6497}" type="datetime1">
              <a:rPr lang="cs-CZ" smtClean="0"/>
              <a:t>22.05.2026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56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574EFC-660E-0F08-FFF0-F6816619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57AAF7-03A2-CB20-E034-42FF774A0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1C9038-66C5-F0BE-310B-6F5B0FC6F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69D6F0-ACC4-FC44-5C96-DED319B1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6AFEE9-18B0-017A-C50D-CDA76D90D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8478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F8C2-1C6B-4660-B5F4-99AD1C26F297}" type="datetime1">
              <a:rPr lang="cs-CZ" smtClean="0"/>
              <a:t>22.05.2026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287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AFB2-8BD3-4764-B253-468D6B0BE3AC}" type="datetime1">
              <a:rPr lang="cs-CZ" smtClean="0"/>
              <a:t>22.05.2026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873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6C767-AF18-4822-9279-D58FCB697B57}" type="datetime1">
              <a:rPr lang="cs-CZ" smtClean="0"/>
              <a:t>22.05.2026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32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D0A949-BE25-9CB0-C61B-C8838191F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B0D68DB-03D9-3EA9-BE50-FC7DEEFC6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03E07-F2CD-7D5F-C4C9-339276ED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07EE3E-8163-AB14-CD51-42F7C98E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68EEC0-EE3E-B346-EBA2-DD0E1EA24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61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23BA-D5B9-2D40-7290-9AD12AAA4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E0AFAE-797A-3486-AABF-95852243F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4CBFB15-AC34-379F-AB97-C029AC36BA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23141D-C5DF-013C-BE78-B7E72A150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B921D70-B6AD-CEA4-33F5-A44DCD5AE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709376-DB6D-4DA5-118A-7B0295C7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716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BFFCE9-C2E7-D93C-41D9-30FE8EF3D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1C54ACA-611B-A919-F1FC-E4A18A58F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5228692-E61D-E396-3259-BA96F1CCD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280237F-5736-2B0C-89E9-55F06D8B73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74B498C-355E-7892-2D26-786941DD3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3A50511-1518-7165-45DA-EC5D5BE1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27F221E-9BA5-C66D-80FD-87F98963E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25965EE-52F6-545E-C439-001CEF64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43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D6B21A-E191-5617-FF8F-1216292FA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E9EC764-3EAC-ECA6-1935-FD8CE0A00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36D9685-B96D-9FF9-BDF6-4FC68B8DA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03B15F8-F531-D287-4FB7-44C070791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510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B7DFBB8-0D63-CDC3-6E08-015D3A61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73E6452-CA31-4E33-BA19-23C296B33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468890-18D5-DAFC-7847-37E0969B4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12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95808D-CB35-AFFB-E9B9-AAB7590D8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ADFFEE-C6E7-9EF3-17DE-EA506AA9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DB7435B-9E1D-9754-93A3-203AEE75A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29DEA0-6B09-2A0E-8BB6-56426E34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D2DFF05-4203-3DEE-4545-8A549F6E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E17F8A-0B4A-B07E-0A97-9F91859C6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743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5CB86-41D4-6245-1394-CD339F05E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E52CA11-725F-673D-E1D9-8D885E9848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986FE49-8481-A0FF-C954-3A3379104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5F32FA-1B39-0789-983D-779479AA6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3F3E578-7B93-C8C4-B742-D1514E94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26F92-D2D1-6B37-1209-3E113093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095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A80E0F-2E49-5C29-E449-9BD05A801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62A333-97F5-0D3A-A064-C97C55DA8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87FA6A-CAC2-2587-B203-61680FDEB1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3B665C-8FD6-4D97-9946-4CAEAD34450F}" type="datetimeFigureOut">
              <a:rPr lang="cs-CZ" smtClean="0"/>
              <a:t>22.05.2026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C8108F-3E0E-E114-4D27-CA37B22CAC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F6D2B0-0499-64C2-BF8D-0F9F87313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8EEF4F-815C-4726-A297-CF5691EA30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84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53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Headline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07583"/>
            <a:ext cx="10515600" cy="5069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4338" y="6356352"/>
            <a:ext cx="1806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4385D-856F-4014-A802-2CAC58904BA6}" type="datetime1">
              <a:rPr lang="cs-CZ" smtClean="0"/>
              <a:t>22.05.2026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1811" y="6356352"/>
            <a:ext cx="52341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aseline="0">
                <a:solidFill>
                  <a:schemeClr val="tx1"/>
                </a:solidFill>
              </a:defRPr>
            </a:lvl1pPr>
          </a:lstStyle>
          <a:p>
            <a:r>
              <a:rPr lang="cs-CZ" dirty="0">
                <a:latin typeface="Myriad Pro" panose="020B0503030403020204" pitchFamily="34" charset="0"/>
              </a:rPr>
              <a:t>www.agentura-cas.cz</a:t>
            </a:r>
            <a:endParaRPr lang="cs-CZ" b="1" dirty="0">
              <a:latin typeface="Myriad Pro" panose="020B0503030403020204" pitchFamily="34" charset="0"/>
              <a:ea typeface="Robot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8A44F-AF04-4B6B-AF5E-0D05AF4A64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39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D9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oss.cenelec.eu/homegrowndeliverables/en/pages/has_assessment_proces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54411BA-8FC4-457B-A5E1-57D22988C076}"/>
              </a:ext>
            </a:extLst>
          </p:cNvPr>
          <p:cNvSpPr txBox="1"/>
          <p:nvPr/>
        </p:nvSpPr>
        <p:spPr>
          <a:xfrm>
            <a:off x="2065020" y="1874298"/>
            <a:ext cx="5711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3000" b="1" dirty="0">
                <a:solidFill>
                  <a:srgbClr val="D90000"/>
                </a:solidFill>
                <a:latin typeface="Myriad Pro" panose="020B0503030403020204" pitchFamily="34" charset="0"/>
                <a:ea typeface="Roboto" pitchFamily="2" charset="0"/>
              </a:rPr>
              <a:t>Assessment &amp; Citation status of harmonized standards</a:t>
            </a:r>
            <a:endParaRPr lang="en-GB" sz="3000" b="1" dirty="0">
              <a:solidFill>
                <a:srgbClr val="D90000"/>
              </a:solidFill>
              <a:latin typeface="Myriad Pro" panose="020B0503030403020204" pitchFamily="34" charset="0"/>
              <a:ea typeface="Roboto" pitchFamily="2" charset="0"/>
            </a:endParaRPr>
          </a:p>
        </p:txBody>
      </p: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954A2C5E-F00D-478D-94F2-A3D52DE9DB52}"/>
              </a:ext>
            </a:extLst>
          </p:cNvPr>
          <p:cNvCxnSpPr>
            <a:cxnSpLocks/>
          </p:cNvCxnSpPr>
          <p:nvPr/>
        </p:nvCxnSpPr>
        <p:spPr>
          <a:xfrm>
            <a:off x="2161107" y="3537352"/>
            <a:ext cx="2575560" cy="0"/>
          </a:xfrm>
          <a:prstGeom prst="line">
            <a:avLst/>
          </a:prstGeom>
          <a:ln w="19050">
            <a:solidFill>
              <a:srgbClr val="D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18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513826-056E-5585-161B-FB801B88E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270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HAS assessment process (</a:t>
            </a:r>
            <a:r>
              <a:rPr lang="cs-CZ" b="1" dirty="0"/>
              <a:t>Inovativní proces</a:t>
            </a:r>
            <a:r>
              <a:rPr lang="en-US" b="1" dirty="0"/>
              <a:t>)</a:t>
            </a:r>
            <a:br>
              <a:rPr lang="en-US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7AB3C1-360D-5766-2C0F-2EAB0E650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888"/>
            <a:ext cx="10515600" cy="4787075"/>
          </a:xfrm>
        </p:spPr>
        <p:txBody>
          <a:bodyPr>
            <a:normAutofit/>
          </a:bodyPr>
          <a:lstStyle/>
          <a:p>
            <a:pPr algn="just"/>
            <a:r>
              <a:rPr lang="cs-CZ" sz="2000" dirty="0"/>
              <a:t>„HAS“ zkratka pro „</a:t>
            </a:r>
            <a:r>
              <a:rPr lang="cs-CZ" sz="2000" dirty="0" err="1"/>
              <a:t>Harmonized</a:t>
            </a:r>
            <a:r>
              <a:rPr lang="cs-CZ" sz="2000" dirty="0"/>
              <a:t> </a:t>
            </a:r>
            <a:r>
              <a:rPr lang="cs-CZ" sz="2000" dirty="0" err="1"/>
              <a:t>Standards</a:t>
            </a:r>
            <a:r>
              <a:rPr lang="cs-CZ" sz="2000" dirty="0"/>
              <a:t> </a:t>
            </a:r>
            <a:r>
              <a:rPr lang="cs-CZ" sz="2000" dirty="0" err="1"/>
              <a:t>Consultants</a:t>
            </a:r>
            <a:r>
              <a:rPr lang="cs-CZ" sz="2000" dirty="0"/>
              <a:t>“ – nezávislí odborníci vybraní Komisí k posouzení shody dokumentů vypracovaných technickými komisemi a k poskytování informací (upřesnění) technickým komisím s cílem přispět k souladu vypracovaných dokumentů ve smyslu splnění požadavků normalizačních mandátů a zejména právních předpisů, ke kterým mají být normy harmonizovány. Bez kladného vyjádření HAS konzultantů nepublikuje EK v Úředním věstníku EU (OJEU) odkaz na žádnou normu.</a:t>
            </a:r>
          </a:p>
          <a:p>
            <a:r>
              <a:rPr lang="cs-CZ" sz="2000" dirty="0"/>
              <a:t>Detailní informace o procesu posuzování HAS naleznete na:</a:t>
            </a:r>
          </a:p>
          <a:p>
            <a:pPr marL="0" indent="0" algn="ctr">
              <a:buNone/>
            </a:pPr>
            <a:r>
              <a:rPr lang="cs-CZ" sz="2000" dirty="0">
                <a:hlinkClick r:id="rId2"/>
              </a:rPr>
              <a:t>https://boss.cenelec.eu/homegrowndeliverables/en/pages/has_assessment_process/</a:t>
            </a:r>
            <a:endParaRPr lang="cs-CZ" sz="2000" dirty="0"/>
          </a:p>
          <a:p>
            <a:pPr algn="just"/>
            <a:r>
              <a:rPr lang="cs-CZ" sz="2000" dirty="0" err="1"/>
              <a:t>Common</a:t>
            </a:r>
            <a:r>
              <a:rPr lang="cs-CZ" sz="2000" dirty="0"/>
              <a:t> checklist - (Společný kontrolní seznam) - tento kontrolní seznam slouží jako základ pro evropské normalizační organizace a jejich technické orgány k sebeposouzení norem v rámci žádosti o normalizaci </a:t>
            </a:r>
            <a:r>
              <a:rPr lang="cs-CZ" sz="2000" dirty="0" err="1"/>
              <a:t>SReq</a:t>
            </a:r>
            <a:r>
              <a:rPr lang="cs-CZ" sz="2000" dirty="0"/>
              <a:t>/mandátu s cílem zajistit splnění požadavků </a:t>
            </a:r>
            <a:r>
              <a:rPr lang="cs-CZ" sz="2000" dirty="0" err="1"/>
              <a:t>SReq</a:t>
            </a:r>
            <a:r>
              <a:rPr lang="cs-CZ" sz="2000" dirty="0"/>
              <a:t>/mandátu, požadavků právních předpisů EU a dalších případných kritérií Evropské komise (EK).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013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2F80A25-6EB3-722F-A796-14F4362CE4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1464" y="169088"/>
            <a:ext cx="11136863" cy="6378651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4FBA5D4E-FE8E-1998-FB0F-2BE6C6149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5520" y="310261"/>
            <a:ext cx="1892808" cy="5925947"/>
          </a:xfrm>
        </p:spPr>
        <p:txBody>
          <a:bodyPr>
            <a:normAutofit/>
          </a:bodyPr>
          <a:lstStyle/>
          <a:p>
            <a:br>
              <a:rPr lang="cs-CZ" sz="1400" dirty="0"/>
            </a:br>
            <a:br>
              <a:rPr lang="cs-CZ" sz="1400" dirty="0"/>
            </a:br>
            <a:br>
              <a:rPr lang="cs-CZ" sz="1400" dirty="0"/>
            </a:br>
            <a:br>
              <a:rPr lang="cs-CZ" sz="1400" dirty="0"/>
            </a:br>
            <a:br>
              <a:rPr lang="cs-CZ" sz="1400" dirty="0"/>
            </a:br>
            <a:br>
              <a:rPr lang="cs-CZ" sz="1400" dirty="0"/>
            </a:br>
            <a:br>
              <a:rPr lang="cs-CZ" sz="1400" dirty="0"/>
            </a:br>
            <a:r>
              <a:rPr lang="cs-CZ" sz="1400" dirty="0"/>
              <a:t>- V souladu</a:t>
            </a:r>
            <a:br>
              <a:rPr lang="cs-CZ" sz="1400" dirty="0"/>
            </a:br>
            <a:r>
              <a:rPr lang="cs-CZ" sz="1400" dirty="0"/>
              <a:t>- Podmíněný soulad</a:t>
            </a:r>
            <a:br>
              <a:rPr lang="cs-CZ" sz="1400" dirty="0">
                <a:highlight>
                  <a:srgbClr val="00FF00"/>
                </a:highlight>
              </a:rPr>
            </a:br>
            <a:r>
              <a:rPr lang="cs-CZ" sz="1400" dirty="0"/>
              <a:t>- Nedostatečný soulad</a:t>
            </a:r>
            <a:br>
              <a:rPr lang="cs-CZ" sz="1400" dirty="0">
                <a:highlight>
                  <a:srgbClr val="00FF00"/>
                </a:highlight>
              </a:rPr>
            </a:br>
            <a:br>
              <a:rPr lang="cs-CZ" sz="1400" dirty="0"/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66543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B48DF843-AEBD-BFE5-F27F-559BAD7BE3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8701"/>
            <a:ext cx="11864631" cy="673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68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13E385FB-B6D5-493D-433F-77CD37901A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681" y="-2012314"/>
            <a:ext cx="11479088" cy="653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9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8A2EF3E-BFC8-4064-D945-E9145CA2A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318" y="339566"/>
            <a:ext cx="10973364" cy="617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54BA67-955F-9C4C-D6D4-EDB61628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Hlavní důvody pro nedostatečný soulad (</a:t>
            </a:r>
            <a:r>
              <a:rPr lang="cs-CZ" sz="2800" dirty="0" err="1"/>
              <a:t>Lack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Compliance</a:t>
            </a:r>
            <a:r>
              <a:rPr lang="cs-CZ" sz="2800" dirty="0"/>
              <a:t>)</a:t>
            </a:r>
            <a:endParaRPr lang="cs-CZ" sz="2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B737E2-7665-F78E-85B2-88FF8B076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400" dirty="0"/>
              <a:t>1.1.22: Příloha Z řádně uvádí příslušné právní požadavky právních předpisů EU v souvislosti s ustanoveními nebo dokumentu.</a:t>
            </a:r>
          </a:p>
          <a:p>
            <a:pPr algn="just"/>
            <a:r>
              <a:rPr lang="cs-CZ" sz="2400" dirty="0"/>
              <a:t>1.2.14: Normativní část dokumentu je napsána jasným způsobem, aby uživatelé věděli, která ustanovení se vztahuje na právní požadavky EU.</a:t>
            </a:r>
          </a:p>
          <a:p>
            <a:pPr algn="just"/>
            <a:r>
              <a:rPr lang="cs-CZ" sz="2400" dirty="0"/>
              <a:t>1.2.17: Zkoušky a/nebo metody posuzování jsou reprodukovatelné a vhodné a lze je použít k prokázání shody s právními požadavky objektivně ověřitelným způsobem technických specifikací na podporu právních požadavků, jak je uvedeno v příloze Z.</a:t>
            </a:r>
          </a:p>
          <a:p>
            <a:pPr algn="just"/>
            <a:r>
              <a:rPr lang="cs-CZ" sz="2400" dirty="0"/>
              <a:t>1.2.21: Příloha Z dostatečně podrobně popisuje, které kapitoly a články podporují příslušné právní předpisy EU, a to bez nejednoznačností nebo nutnosti výkladu. Je dostatečně podrobná, aby podporovala přesné posouzení a zmírnění rizik.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8327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1F05882-A244-EE68-68C6-33125E4F60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l="1315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7537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Motiv Office">
  <a:themeElements>
    <a:clrScheme name="ca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80000"/>
      </a:accent1>
      <a:accent2>
        <a:srgbClr val="2F5496"/>
      </a:accent2>
      <a:accent3>
        <a:srgbClr val="00B050"/>
      </a:accent3>
      <a:accent4>
        <a:srgbClr val="FFC000"/>
      </a:accent4>
      <a:accent5>
        <a:srgbClr val="00B0F0"/>
      </a:accent5>
      <a:accent6>
        <a:srgbClr val="FFFF00"/>
      </a:accent6>
      <a:hlink>
        <a:srgbClr val="0563C1"/>
      </a:hlink>
      <a:folHlink>
        <a:srgbClr val="954F72"/>
      </a:folHlink>
    </a:clrScheme>
    <a:fontScheme name="Vlastní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S_sablonafinal_en" id="{C202C0A6-63F7-B84B-9DCC-FA182C3D7BE9}" vid="{3E0EA39A-57F7-1144-877E-B2A5728FA486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413</Words>
  <Application>Microsoft Office PowerPoint</Application>
  <PresentationFormat>Širokoúhlá obrazovka</PresentationFormat>
  <Paragraphs>19</Paragraphs>
  <Slides>8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Myriad Pro</vt:lpstr>
      <vt:lpstr>Open Sans</vt:lpstr>
      <vt:lpstr>Motiv Office</vt:lpstr>
      <vt:lpstr>1_Motiv Office</vt:lpstr>
      <vt:lpstr>Prezentace aplikace PowerPoint</vt:lpstr>
      <vt:lpstr>HAS assessment process (Inovativní proces) </vt:lpstr>
      <vt:lpstr>       - V souladu - Podmíněný soulad - Nedostatečný soulad  </vt:lpstr>
      <vt:lpstr>Prezentace aplikace PowerPoint</vt:lpstr>
      <vt:lpstr>Prezentace aplikace PowerPoint</vt:lpstr>
      <vt:lpstr>Prezentace aplikace PowerPoint</vt:lpstr>
      <vt:lpstr>Hlavní důvody pro nedostatečný soulad (Lack of Compliance)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Kubeš Petr</dc:creator>
  <cp:lastModifiedBy>Zavacka Jana</cp:lastModifiedBy>
  <cp:revision>24</cp:revision>
  <dcterms:created xsi:type="dcterms:W3CDTF">2026-02-11T09:29:00Z</dcterms:created>
  <dcterms:modified xsi:type="dcterms:W3CDTF">2026-05-22T06:45:06Z</dcterms:modified>
</cp:coreProperties>
</file>